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F7A0A-27C6-491B-B0CC-EBB9E0B0E5B4}" v="3" dt="2023-09-26T21:09:29.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43" autoAdjust="0"/>
  </p:normalViewPr>
  <p:slideViewPr>
    <p:cSldViewPr snapToGrid="0">
      <p:cViewPr varScale="1">
        <p:scale>
          <a:sx n="84" d="100"/>
          <a:sy n="84" d="100"/>
        </p:scale>
        <p:origin x="9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 Owen" userId="fbeb4050-862b-4764-8695-116696bc2b04" providerId="ADAL" clId="{9E1F7A0A-27C6-491B-B0CC-EBB9E0B0E5B4}"/>
    <pc:docChg chg="custSel addSld delSld modSld sldOrd">
      <pc:chgData name="Kari Owen" userId="fbeb4050-862b-4764-8695-116696bc2b04" providerId="ADAL" clId="{9E1F7A0A-27C6-491B-B0CC-EBB9E0B0E5B4}" dt="2023-09-26T21:14:36.923" v="254"/>
      <pc:docMkLst>
        <pc:docMk/>
      </pc:docMkLst>
      <pc:sldChg chg="add ord">
        <pc:chgData name="Kari Owen" userId="fbeb4050-862b-4764-8695-116696bc2b04" providerId="ADAL" clId="{9E1F7A0A-27C6-491B-B0CC-EBB9E0B0E5B4}" dt="2023-09-26T21:09:30.221" v="4"/>
        <pc:sldMkLst>
          <pc:docMk/>
          <pc:sldMk cId="1171473680" sldId="256"/>
        </pc:sldMkLst>
      </pc:sldChg>
      <pc:sldChg chg="del">
        <pc:chgData name="Kari Owen" userId="fbeb4050-862b-4764-8695-116696bc2b04" providerId="ADAL" clId="{9E1F7A0A-27C6-491B-B0CC-EBB9E0B0E5B4}" dt="2023-09-26T21:09:27.283" v="1" actId="2696"/>
        <pc:sldMkLst>
          <pc:docMk/>
          <pc:sldMk cId="3043420505" sldId="256"/>
        </pc:sldMkLst>
      </pc:sldChg>
      <pc:sldChg chg="modNotesTx">
        <pc:chgData name="Kari Owen" userId="fbeb4050-862b-4764-8695-116696bc2b04" providerId="ADAL" clId="{9E1F7A0A-27C6-491B-B0CC-EBB9E0B0E5B4}" dt="2023-09-26T21:09:46.131" v="5"/>
        <pc:sldMkLst>
          <pc:docMk/>
          <pc:sldMk cId="3063141844" sldId="257"/>
        </pc:sldMkLst>
      </pc:sldChg>
      <pc:sldChg chg="modNotesTx">
        <pc:chgData name="Kari Owen" userId="fbeb4050-862b-4764-8695-116696bc2b04" providerId="ADAL" clId="{9E1F7A0A-27C6-491B-B0CC-EBB9E0B0E5B4}" dt="2023-09-26T21:09:57.963" v="6"/>
        <pc:sldMkLst>
          <pc:docMk/>
          <pc:sldMk cId="230041408" sldId="258"/>
        </pc:sldMkLst>
      </pc:sldChg>
      <pc:sldChg chg="modNotesTx">
        <pc:chgData name="Kari Owen" userId="fbeb4050-862b-4764-8695-116696bc2b04" providerId="ADAL" clId="{9E1F7A0A-27C6-491B-B0CC-EBB9E0B0E5B4}" dt="2023-09-26T21:10:07.295" v="7"/>
        <pc:sldMkLst>
          <pc:docMk/>
          <pc:sldMk cId="216801611" sldId="259"/>
        </pc:sldMkLst>
      </pc:sldChg>
      <pc:sldChg chg="modNotesTx">
        <pc:chgData name="Kari Owen" userId="fbeb4050-862b-4764-8695-116696bc2b04" providerId="ADAL" clId="{9E1F7A0A-27C6-491B-B0CC-EBB9E0B0E5B4}" dt="2023-09-26T21:10:17.397" v="9"/>
        <pc:sldMkLst>
          <pc:docMk/>
          <pc:sldMk cId="942619435" sldId="260"/>
        </pc:sldMkLst>
      </pc:sldChg>
      <pc:sldChg chg="modNotesTx">
        <pc:chgData name="Kari Owen" userId="fbeb4050-862b-4764-8695-116696bc2b04" providerId="ADAL" clId="{9E1F7A0A-27C6-491B-B0CC-EBB9E0B0E5B4}" dt="2023-09-26T21:10:28.037" v="10"/>
        <pc:sldMkLst>
          <pc:docMk/>
          <pc:sldMk cId="4113210010" sldId="261"/>
        </pc:sldMkLst>
      </pc:sldChg>
      <pc:sldChg chg="modNotesTx">
        <pc:chgData name="Kari Owen" userId="fbeb4050-862b-4764-8695-116696bc2b04" providerId="ADAL" clId="{9E1F7A0A-27C6-491B-B0CC-EBB9E0B0E5B4}" dt="2023-09-26T21:10:37.861" v="22" actId="20577"/>
        <pc:sldMkLst>
          <pc:docMk/>
          <pc:sldMk cId="1019283708" sldId="262"/>
        </pc:sldMkLst>
      </pc:sldChg>
      <pc:sldChg chg="modNotesTx">
        <pc:chgData name="Kari Owen" userId="fbeb4050-862b-4764-8695-116696bc2b04" providerId="ADAL" clId="{9E1F7A0A-27C6-491B-B0CC-EBB9E0B0E5B4}" dt="2023-09-26T21:10:44.358" v="44" actId="20577"/>
        <pc:sldMkLst>
          <pc:docMk/>
          <pc:sldMk cId="1270503460" sldId="263"/>
        </pc:sldMkLst>
      </pc:sldChg>
      <pc:sldChg chg="modNotesTx">
        <pc:chgData name="Kari Owen" userId="fbeb4050-862b-4764-8695-116696bc2b04" providerId="ADAL" clId="{9E1F7A0A-27C6-491B-B0CC-EBB9E0B0E5B4}" dt="2023-09-26T21:10:52.736" v="63" actId="20577"/>
        <pc:sldMkLst>
          <pc:docMk/>
          <pc:sldMk cId="3470430342" sldId="264"/>
        </pc:sldMkLst>
      </pc:sldChg>
      <pc:sldChg chg="modNotesTx">
        <pc:chgData name="Kari Owen" userId="fbeb4050-862b-4764-8695-116696bc2b04" providerId="ADAL" clId="{9E1F7A0A-27C6-491B-B0CC-EBB9E0B0E5B4}" dt="2023-09-26T21:11:00.783" v="92" actId="20577"/>
        <pc:sldMkLst>
          <pc:docMk/>
          <pc:sldMk cId="932351851" sldId="265"/>
        </pc:sldMkLst>
      </pc:sldChg>
      <pc:sldChg chg="modNotesTx">
        <pc:chgData name="Kari Owen" userId="fbeb4050-862b-4764-8695-116696bc2b04" providerId="ADAL" clId="{9E1F7A0A-27C6-491B-B0CC-EBB9E0B0E5B4}" dt="2023-09-26T21:11:23.888" v="115"/>
        <pc:sldMkLst>
          <pc:docMk/>
          <pc:sldMk cId="3900059212" sldId="266"/>
        </pc:sldMkLst>
      </pc:sldChg>
      <pc:sldChg chg="modNotesTx">
        <pc:chgData name="Kari Owen" userId="fbeb4050-862b-4764-8695-116696bc2b04" providerId="ADAL" clId="{9E1F7A0A-27C6-491B-B0CC-EBB9E0B0E5B4}" dt="2023-09-26T21:11:34.888" v="116"/>
        <pc:sldMkLst>
          <pc:docMk/>
          <pc:sldMk cId="4253559298" sldId="267"/>
        </pc:sldMkLst>
      </pc:sldChg>
      <pc:sldChg chg="modNotesTx">
        <pc:chgData name="Kari Owen" userId="fbeb4050-862b-4764-8695-116696bc2b04" providerId="ADAL" clId="{9E1F7A0A-27C6-491B-B0CC-EBB9E0B0E5B4}" dt="2023-09-26T21:11:46.324" v="117"/>
        <pc:sldMkLst>
          <pc:docMk/>
          <pc:sldMk cId="4037506564" sldId="268"/>
        </pc:sldMkLst>
      </pc:sldChg>
      <pc:sldChg chg="modNotesTx">
        <pc:chgData name="Kari Owen" userId="fbeb4050-862b-4764-8695-116696bc2b04" providerId="ADAL" clId="{9E1F7A0A-27C6-491B-B0CC-EBB9E0B0E5B4}" dt="2023-09-26T21:11:56.669" v="136" actId="20577"/>
        <pc:sldMkLst>
          <pc:docMk/>
          <pc:sldMk cId="3523867608" sldId="269"/>
        </pc:sldMkLst>
      </pc:sldChg>
      <pc:sldChg chg="modNotesTx">
        <pc:chgData name="Kari Owen" userId="fbeb4050-862b-4764-8695-116696bc2b04" providerId="ADAL" clId="{9E1F7A0A-27C6-491B-B0CC-EBB9E0B0E5B4}" dt="2023-09-26T21:12:07.344" v="156" actId="20577"/>
        <pc:sldMkLst>
          <pc:docMk/>
          <pc:sldMk cId="1166489608" sldId="270"/>
        </pc:sldMkLst>
      </pc:sldChg>
      <pc:sldChg chg="modNotesTx">
        <pc:chgData name="Kari Owen" userId="fbeb4050-862b-4764-8695-116696bc2b04" providerId="ADAL" clId="{9E1F7A0A-27C6-491B-B0CC-EBB9E0B0E5B4}" dt="2023-09-26T21:12:17.954" v="157"/>
        <pc:sldMkLst>
          <pc:docMk/>
          <pc:sldMk cId="3515195055" sldId="271"/>
        </pc:sldMkLst>
      </pc:sldChg>
      <pc:sldChg chg="modNotesTx">
        <pc:chgData name="Kari Owen" userId="fbeb4050-862b-4764-8695-116696bc2b04" providerId="ADAL" clId="{9E1F7A0A-27C6-491B-B0CC-EBB9E0B0E5B4}" dt="2023-09-26T21:12:27.350" v="158"/>
        <pc:sldMkLst>
          <pc:docMk/>
          <pc:sldMk cId="1563298288" sldId="272"/>
        </pc:sldMkLst>
      </pc:sldChg>
      <pc:sldChg chg="modNotesTx">
        <pc:chgData name="Kari Owen" userId="fbeb4050-862b-4764-8695-116696bc2b04" providerId="ADAL" clId="{9E1F7A0A-27C6-491B-B0CC-EBB9E0B0E5B4}" dt="2023-09-26T21:12:38.555" v="159"/>
        <pc:sldMkLst>
          <pc:docMk/>
          <pc:sldMk cId="1317868191" sldId="273"/>
        </pc:sldMkLst>
      </pc:sldChg>
      <pc:sldChg chg="modSp mod modNotesTx">
        <pc:chgData name="Kari Owen" userId="fbeb4050-862b-4764-8695-116696bc2b04" providerId="ADAL" clId="{9E1F7A0A-27C6-491B-B0CC-EBB9E0B0E5B4}" dt="2023-09-26T21:12:51.807" v="160"/>
        <pc:sldMkLst>
          <pc:docMk/>
          <pc:sldMk cId="2801378409" sldId="274"/>
        </pc:sldMkLst>
        <pc:spChg chg="mod">
          <ac:chgData name="Kari Owen" userId="fbeb4050-862b-4764-8695-116696bc2b04" providerId="ADAL" clId="{9E1F7A0A-27C6-491B-B0CC-EBB9E0B0E5B4}" dt="2023-09-26T21:07:46.149" v="0" actId="27636"/>
          <ac:spMkLst>
            <pc:docMk/>
            <pc:sldMk cId="2801378409" sldId="274"/>
            <ac:spMk id="2" creationId="{97E144A5-7A18-8BD0-B0C6-9FBA7451721A}"/>
          </ac:spMkLst>
        </pc:spChg>
      </pc:sldChg>
      <pc:sldChg chg="modNotesTx">
        <pc:chgData name="Kari Owen" userId="fbeb4050-862b-4764-8695-116696bc2b04" providerId="ADAL" clId="{9E1F7A0A-27C6-491B-B0CC-EBB9E0B0E5B4}" dt="2023-09-26T21:13:03.591" v="161"/>
        <pc:sldMkLst>
          <pc:docMk/>
          <pc:sldMk cId="3470779357" sldId="275"/>
        </pc:sldMkLst>
      </pc:sldChg>
      <pc:sldChg chg="modNotesTx">
        <pc:chgData name="Kari Owen" userId="fbeb4050-862b-4764-8695-116696bc2b04" providerId="ADAL" clId="{9E1F7A0A-27C6-491B-B0CC-EBB9E0B0E5B4}" dt="2023-09-26T21:13:13.484" v="162"/>
        <pc:sldMkLst>
          <pc:docMk/>
          <pc:sldMk cId="3132053500" sldId="276"/>
        </pc:sldMkLst>
      </pc:sldChg>
      <pc:sldChg chg="modNotesTx">
        <pc:chgData name="Kari Owen" userId="fbeb4050-862b-4764-8695-116696bc2b04" providerId="ADAL" clId="{9E1F7A0A-27C6-491B-B0CC-EBB9E0B0E5B4}" dt="2023-09-26T21:13:25.037" v="163"/>
        <pc:sldMkLst>
          <pc:docMk/>
          <pc:sldMk cId="1875499635" sldId="277"/>
        </pc:sldMkLst>
      </pc:sldChg>
      <pc:sldChg chg="modNotesTx">
        <pc:chgData name="Kari Owen" userId="fbeb4050-862b-4764-8695-116696bc2b04" providerId="ADAL" clId="{9E1F7A0A-27C6-491B-B0CC-EBB9E0B0E5B4}" dt="2023-09-26T21:13:40.705" v="221" actId="20577"/>
        <pc:sldMkLst>
          <pc:docMk/>
          <pc:sldMk cId="214926719" sldId="278"/>
        </pc:sldMkLst>
      </pc:sldChg>
      <pc:sldChg chg="modNotesTx">
        <pc:chgData name="Kari Owen" userId="fbeb4050-862b-4764-8695-116696bc2b04" providerId="ADAL" clId="{9E1F7A0A-27C6-491B-B0CC-EBB9E0B0E5B4}" dt="2023-09-26T21:13:47.793" v="233" actId="20577"/>
        <pc:sldMkLst>
          <pc:docMk/>
          <pc:sldMk cId="3118693121" sldId="279"/>
        </pc:sldMkLst>
      </pc:sldChg>
      <pc:sldChg chg="modNotesTx">
        <pc:chgData name="Kari Owen" userId="fbeb4050-862b-4764-8695-116696bc2b04" providerId="ADAL" clId="{9E1F7A0A-27C6-491B-B0CC-EBB9E0B0E5B4}" dt="2023-09-26T21:13:57.842" v="234"/>
        <pc:sldMkLst>
          <pc:docMk/>
          <pc:sldMk cId="904148134" sldId="280"/>
        </pc:sldMkLst>
      </pc:sldChg>
      <pc:sldChg chg="modNotesTx">
        <pc:chgData name="Kari Owen" userId="fbeb4050-862b-4764-8695-116696bc2b04" providerId="ADAL" clId="{9E1F7A0A-27C6-491B-B0CC-EBB9E0B0E5B4}" dt="2023-09-26T21:14:06.329" v="251" actId="20577"/>
        <pc:sldMkLst>
          <pc:docMk/>
          <pc:sldMk cId="1428667474" sldId="281"/>
        </pc:sldMkLst>
      </pc:sldChg>
      <pc:sldChg chg="modNotesTx">
        <pc:chgData name="Kari Owen" userId="fbeb4050-862b-4764-8695-116696bc2b04" providerId="ADAL" clId="{9E1F7A0A-27C6-491B-B0CC-EBB9E0B0E5B4}" dt="2023-09-26T21:14:19.149" v="252"/>
        <pc:sldMkLst>
          <pc:docMk/>
          <pc:sldMk cId="1393842079" sldId="282"/>
        </pc:sldMkLst>
      </pc:sldChg>
      <pc:sldChg chg="modNotesTx">
        <pc:chgData name="Kari Owen" userId="fbeb4050-862b-4764-8695-116696bc2b04" providerId="ADAL" clId="{9E1F7A0A-27C6-491B-B0CC-EBB9E0B0E5B4}" dt="2023-09-26T21:14:27.855" v="253"/>
        <pc:sldMkLst>
          <pc:docMk/>
          <pc:sldMk cId="1932140514" sldId="283"/>
        </pc:sldMkLst>
      </pc:sldChg>
      <pc:sldChg chg="modNotesTx">
        <pc:chgData name="Kari Owen" userId="fbeb4050-862b-4764-8695-116696bc2b04" providerId="ADAL" clId="{9E1F7A0A-27C6-491B-B0CC-EBB9E0B0E5B4}" dt="2023-09-26T21:14:36.923" v="254"/>
        <pc:sldMkLst>
          <pc:docMk/>
          <pc:sldMk cId="2734156569"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3B62A92-7CF0-4A3C-8A03-CE23DD285AE6}" type="datetimeFigureOut">
              <a:rPr lang="en-US" smtClean="0"/>
              <a:t>9/26/2023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0BDCD6BF-EDFF-433C-9ECB-62E1BE8738CE}" type="slidenum">
              <a:rPr lang="en-US" smtClean="0"/>
              <a:t>‹#›</a:t>
            </a:fld>
            <a:endParaRPr lang="en-US"/>
          </a:p>
        </p:txBody>
      </p:sp>
    </p:spTree>
    <p:extLst>
      <p:ext uri="{BB962C8B-B14F-4D97-AF65-F5344CB8AC3E}">
        <p14:creationId xmlns:p14="http://schemas.microsoft.com/office/powerpoint/2010/main" val="29820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Good</a:t>
            </a:r>
            <a:r>
              <a:rPr lang="en-US" sz="1200" baseline="0" dirty="0"/>
              <a:t> morning/afternoon everyone, </a:t>
            </a:r>
          </a:p>
          <a:p>
            <a:endParaRPr lang="en-US" sz="1200" baseline="0" dirty="0"/>
          </a:p>
          <a:p>
            <a:r>
              <a:rPr lang="en-US" sz="1200" baseline="0" dirty="0"/>
              <a:t>Today’s a good day because I get to tell you more about the profession I know and love, the endless opportunities that await you in accounting and as a CPA, as well as what it takes to get there. </a:t>
            </a:r>
          </a:p>
          <a:p>
            <a:endParaRPr lang="en-US" sz="1200" baseline="0" dirty="0"/>
          </a:p>
          <a:p>
            <a:r>
              <a:rPr lang="en-US" sz="1200" baseline="0" dirty="0"/>
              <a:t>Who knows what CPA stands for? </a:t>
            </a:r>
            <a:r>
              <a:rPr lang="en-US" sz="1200" i="1" baseline="0" dirty="0"/>
              <a:t>Wait for an answer </a:t>
            </a:r>
            <a:r>
              <a:rPr lang="en-US" sz="1200" i="0" baseline="0" dirty="0"/>
              <a:t>Certified Public Accountant.</a:t>
            </a:r>
            <a:endParaRPr lang="en-US" sz="1200" baseline="0" dirty="0"/>
          </a:p>
          <a:p>
            <a:endParaRPr lang="en-US" sz="1200" baseline="0" dirty="0"/>
          </a:p>
          <a:p>
            <a:r>
              <a:rPr lang="en-US" sz="1200" baseline="0" dirty="0"/>
              <a:t>I am a CPA and look forward to telling you a little more about my career journey. My name is [insert name] and I am a [position/title] at [firm/organization]. Believe it or not I once was sitting where you are now trying to figure out what I wanted to do with my life! My hope is that telling you a bit more about how I got to where I am and some specifics about the career will help you consider accounting and a future as a CPA – while dispelling any of your preconceived notions about the profession. </a:t>
            </a:r>
          </a:p>
          <a:p>
            <a:endParaRPr lang="en-US" sz="1200" baseline="0" dirty="0"/>
          </a:p>
          <a:p>
            <a:r>
              <a:rPr lang="en-US" sz="1200" baseline="0" dirty="0"/>
              <a:t>Possibilities for telling your journey: </a:t>
            </a:r>
          </a:p>
          <a:p>
            <a:pPr marL="171450" indent="-171450">
              <a:buFont typeface="Arial" panose="020B0604020202020204" pitchFamily="34" charset="0"/>
              <a:buChar char="•"/>
            </a:pPr>
            <a:r>
              <a:rPr lang="en-US" sz="1200" baseline="0" dirty="0"/>
              <a:t>Why you decided to become a CPA.</a:t>
            </a:r>
          </a:p>
          <a:p>
            <a:pPr marL="171450" indent="-171450">
              <a:buFont typeface="Arial" panose="020B0604020202020204" pitchFamily="34" charset="0"/>
              <a:buChar char="•"/>
            </a:pPr>
            <a:r>
              <a:rPr lang="en-US" sz="1200" baseline="0" dirty="0"/>
              <a:t>Where did you go to school?</a:t>
            </a:r>
          </a:p>
          <a:p>
            <a:pPr marL="171450" indent="-171450">
              <a:buFont typeface="Arial" panose="020B0604020202020204" pitchFamily="34" charset="0"/>
              <a:buChar char="•"/>
            </a:pPr>
            <a:r>
              <a:rPr lang="en-US" sz="1200" baseline="0" dirty="0"/>
              <a:t>How/when did you take the exam? Did you pass/fail?</a:t>
            </a:r>
          </a:p>
          <a:p>
            <a:pPr marL="171450" indent="-171450">
              <a:buFont typeface="Arial" panose="020B0604020202020204" pitchFamily="34" charset="0"/>
              <a:buChar char="•"/>
            </a:pPr>
            <a:r>
              <a:rPr lang="en-US" sz="1200" baseline="0" dirty="0"/>
              <a:t>Words of wisdom you received or learned that could help them through the journey.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4A4E-E69D-4211-B847-D3E1BDC1C8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939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Dunkin’ Donuts</a:t>
            </a:r>
          </a:p>
          <a:p>
            <a:r>
              <a:rPr lang="en-US" dirty="0"/>
              <a:t>Starbucks</a:t>
            </a:r>
          </a:p>
        </p:txBody>
      </p:sp>
      <p:sp>
        <p:nvSpPr>
          <p:cNvPr id="4" name="Slide Number Placeholder 3"/>
          <p:cNvSpPr>
            <a:spLocks noGrp="1"/>
          </p:cNvSpPr>
          <p:nvPr>
            <p:ph type="sldNum" sz="quarter" idx="5"/>
          </p:nvPr>
        </p:nvSpPr>
        <p:spPr/>
        <p:txBody>
          <a:bodyPr/>
          <a:lstStyle/>
          <a:p>
            <a:fld id="{0BDCD6BF-EDFF-433C-9ECB-62E1BE8738CE}" type="slidenum">
              <a:rPr lang="en-US" smtClean="0"/>
              <a:t>10</a:t>
            </a:fld>
            <a:endParaRPr lang="en-US"/>
          </a:p>
        </p:txBody>
      </p:sp>
    </p:spTree>
    <p:extLst>
      <p:ext uri="{BB962C8B-B14F-4D97-AF65-F5344CB8AC3E}">
        <p14:creationId xmlns:p14="http://schemas.microsoft.com/office/powerpoint/2010/main" val="86823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Mercedes Benz</a:t>
            </a:r>
          </a:p>
          <a:p>
            <a:r>
              <a:rPr lang="en-US" dirty="0"/>
              <a:t>BMW</a:t>
            </a:r>
          </a:p>
        </p:txBody>
      </p:sp>
      <p:sp>
        <p:nvSpPr>
          <p:cNvPr id="4" name="Slide Number Placeholder 3"/>
          <p:cNvSpPr>
            <a:spLocks noGrp="1"/>
          </p:cNvSpPr>
          <p:nvPr>
            <p:ph type="sldNum" sz="quarter" idx="5"/>
          </p:nvPr>
        </p:nvSpPr>
        <p:spPr/>
        <p:txBody>
          <a:bodyPr/>
          <a:lstStyle/>
          <a:p>
            <a:fld id="{0BDCD6BF-EDFF-433C-9ECB-62E1BE8738CE}" type="slidenum">
              <a:rPr lang="en-US" smtClean="0"/>
              <a:t>11</a:t>
            </a:fld>
            <a:endParaRPr lang="en-US"/>
          </a:p>
        </p:txBody>
      </p:sp>
    </p:spTree>
    <p:extLst>
      <p:ext uri="{BB962C8B-B14F-4D97-AF65-F5344CB8AC3E}">
        <p14:creationId xmlns:p14="http://schemas.microsoft.com/office/powerpoint/2010/main" val="56219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Airlines</a:t>
            </a:r>
          </a:p>
          <a:p>
            <a:r>
              <a:rPr lang="en-US" dirty="0"/>
              <a:t>Delta</a:t>
            </a: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12</a:t>
            </a:fld>
            <a:endParaRPr lang="en-US"/>
          </a:p>
        </p:txBody>
      </p:sp>
    </p:spTree>
    <p:extLst>
      <p:ext uri="{BB962C8B-B14F-4D97-AF65-F5344CB8AC3E}">
        <p14:creationId xmlns:p14="http://schemas.microsoft.com/office/powerpoint/2010/main" val="149803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Mastercard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Visa</a:t>
            </a: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13</a:t>
            </a:fld>
            <a:endParaRPr lang="en-US"/>
          </a:p>
        </p:txBody>
      </p:sp>
    </p:spTree>
    <p:extLst>
      <p:ext uri="{BB962C8B-B14F-4D97-AF65-F5344CB8AC3E}">
        <p14:creationId xmlns:p14="http://schemas.microsoft.com/office/powerpoint/2010/main" val="3360604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Netflix</a:t>
            </a:r>
          </a:p>
          <a:p>
            <a:r>
              <a:rPr lang="en-US" dirty="0"/>
              <a:t>Prime Video</a:t>
            </a:r>
          </a:p>
        </p:txBody>
      </p:sp>
      <p:sp>
        <p:nvSpPr>
          <p:cNvPr id="4" name="Slide Number Placeholder 3"/>
          <p:cNvSpPr>
            <a:spLocks noGrp="1"/>
          </p:cNvSpPr>
          <p:nvPr>
            <p:ph type="sldNum" sz="quarter" idx="5"/>
          </p:nvPr>
        </p:nvSpPr>
        <p:spPr/>
        <p:txBody>
          <a:bodyPr/>
          <a:lstStyle/>
          <a:p>
            <a:fld id="{0BDCD6BF-EDFF-433C-9ECB-62E1BE8738CE}" type="slidenum">
              <a:rPr lang="en-US" smtClean="0"/>
              <a:t>14</a:t>
            </a:fld>
            <a:endParaRPr lang="en-US"/>
          </a:p>
        </p:txBody>
      </p:sp>
    </p:spTree>
    <p:extLst>
      <p:ext uri="{BB962C8B-B14F-4D97-AF65-F5344CB8AC3E}">
        <p14:creationId xmlns:p14="http://schemas.microsoft.com/office/powerpoint/2010/main" val="1125620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PlayStation</a:t>
            </a:r>
          </a:p>
          <a:p>
            <a:r>
              <a:rPr lang="en-US" dirty="0"/>
              <a:t>Switch</a:t>
            </a:r>
          </a:p>
        </p:txBody>
      </p:sp>
      <p:sp>
        <p:nvSpPr>
          <p:cNvPr id="4" name="Slide Number Placeholder 3"/>
          <p:cNvSpPr>
            <a:spLocks noGrp="1"/>
          </p:cNvSpPr>
          <p:nvPr>
            <p:ph type="sldNum" sz="quarter" idx="5"/>
          </p:nvPr>
        </p:nvSpPr>
        <p:spPr/>
        <p:txBody>
          <a:bodyPr/>
          <a:lstStyle/>
          <a:p>
            <a:fld id="{0BDCD6BF-EDFF-433C-9ECB-62E1BE8738CE}" type="slidenum">
              <a:rPr lang="en-US" smtClean="0"/>
              <a:t>15</a:t>
            </a:fld>
            <a:endParaRPr lang="en-US"/>
          </a:p>
        </p:txBody>
      </p:sp>
    </p:spTree>
    <p:extLst>
      <p:ext uri="{BB962C8B-B14F-4D97-AF65-F5344CB8AC3E}">
        <p14:creationId xmlns:p14="http://schemas.microsoft.com/office/powerpoint/2010/main" val="2913491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a:t>
            </a:r>
            <a:r>
              <a:rPr lang="en-US" b="0" baseline="0" dirty="0"/>
              <a:t> are so many reasons why you should consider this profession, but I would be here all day and I doubt you would want that! So I will delve into just a few a bit more! </a:t>
            </a:r>
            <a:endParaRPr lang="en-US" b="0" dirty="0"/>
          </a:p>
          <a:p>
            <a:endParaRPr lang="en-US" b="1" dirty="0"/>
          </a:p>
          <a:p>
            <a:r>
              <a:rPr lang="en-US" b="1" dirty="0"/>
              <a:t>Demand: </a:t>
            </a:r>
            <a:r>
              <a:rPr lang="en-US" dirty="0"/>
              <a:t>There are more positions than skilled accountants to fill them. As organizations are becoming more and more globalized, the need for skilled accountants—especially those with diverse backgrounds and experiences—is only going to continue to grow.</a:t>
            </a:r>
          </a:p>
          <a:p>
            <a:endParaRPr lang="en-US" dirty="0"/>
          </a:p>
          <a:p>
            <a:r>
              <a:rPr lang="en-US" b="1" dirty="0"/>
              <a:t>Earning potential: </a:t>
            </a:r>
            <a:r>
              <a:rPr lang="en-US" dirty="0"/>
              <a:t>Those who work with money bring home a good amount, too.  According to the 2017 Robert Half Salary Guide, Junior-level accountants in large firms make between $69,250-$90,000 per year. Those with more experience make far more than that—we’re talking six, or even seven, figures!</a:t>
            </a:r>
          </a:p>
          <a:p>
            <a:endParaRPr lang="en-US" dirty="0"/>
          </a:p>
          <a:p>
            <a:r>
              <a:rPr lang="en-US" b="1" dirty="0"/>
              <a:t>Job security: </a:t>
            </a:r>
            <a:r>
              <a:rPr lang="en-US" dirty="0"/>
              <a:t>It’s one of the most recession-proof careers out there. While changes in the economy tend to have a direct impact on many professions, money matters are often even more critical when the market isn’t as hot. This affords many accountants much greater job stability regardless of what’s going on in the world.</a:t>
            </a:r>
          </a:p>
          <a:p>
            <a:endParaRPr lang="en-US" dirty="0"/>
          </a:p>
          <a:p>
            <a:r>
              <a:rPr lang="en-US" b="1" dirty="0"/>
              <a:t>Flexibility: </a:t>
            </a:r>
            <a:r>
              <a:rPr lang="en-US" dirty="0"/>
              <a:t>Work/life balance is a priority for big accounting firms. According to an article by the New York Times, big accounting firms have done the math and seen that creating better work/life balance for employees is financially beneficial. Plus, much of the work accountants do can be done from anywhere, which makes managing life and deadlines much easier and helps prevent burnout.</a:t>
            </a:r>
          </a:p>
          <a:p>
            <a:endParaRPr lang="en-US" b="1" dirty="0"/>
          </a:p>
          <a:p>
            <a:r>
              <a:rPr lang="en-US" b="1" dirty="0"/>
              <a:t>Opportunities: </a:t>
            </a:r>
            <a:r>
              <a:rPr lang="en-US" dirty="0"/>
              <a:t>Prove yourself and the sky’s the limit. Accountants hold everything from entry-level jobs to CFO positions and everything in between. Depending on what route you decide to take, promotions can come on a fairly regular basis and offer even more opportunity to focus on the aspects of your job that interest you the most.</a:t>
            </a:r>
          </a:p>
          <a:p>
            <a:endParaRPr lang="en-US" dirty="0"/>
          </a:p>
          <a:p>
            <a:r>
              <a:rPr lang="en-US" b="1" i="0" dirty="0"/>
              <a:t>Possibilities: </a:t>
            </a:r>
            <a:r>
              <a:rPr lang="en-US" dirty="0"/>
              <a:t>Accountants do many different things in every industry. Accountants work in every industry under the sun. So whatever you’re into—whether it’s food, photography or football—there’s a professional who accounts for it. That means if you decide as an accountant that you want to mix things up, there’s always another industry or position that’s ready to welcome you with open arms. </a:t>
            </a: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16</a:t>
            </a:fld>
            <a:endParaRPr lang="en-US"/>
          </a:p>
        </p:txBody>
      </p:sp>
    </p:spTree>
    <p:extLst>
      <p:ext uri="{BB962C8B-B14F-4D97-AF65-F5344CB8AC3E}">
        <p14:creationId xmlns:p14="http://schemas.microsoft.com/office/powerpoint/2010/main" val="633209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cap="all" dirty="0">
                <a:solidFill>
                  <a:schemeClr val="tx1"/>
                </a:solidFill>
                <a:effectLst/>
                <a:latin typeface="+mn-lt"/>
                <a:ea typeface="+mn-ea"/>
                <a:cs typeface="+mn-cs"/>
              </a:rPr>
              <a:t>CPAS: KEEPING EVERY INDUSTRY ON TRACK – These are just Some of them! </a:t>
            </a:r>
          </a:p>
          <a:p>
            <a:endParaRPr lang="en-US" sz="1200" b="1" i="0" kern="1200" cap="all"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Accountants are behind pretty much every sound financial decision</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have become some of the most important decision makers in business. Because they understand their companies inside and out, they often hold the all the answers</a:t>
            </a:r>
            <a:r>
              <a:rPr lang="en-US" sz="1200" b="0" i="0" kern="1200" baseline="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also tons of cool jobs for CPAs you may not even know about. Like financial forensics. Join the FBI or other law enforcement agencies and you could help investigate and stop white-collar financial crimes.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Are you a pop culture junkie, movie addict or die-hard music fan? Turn your love of entertainment into a career as a CPA for big name stars, movie studios, musicians and authors. </a:t>
            </a:r>
          </a:p>
          <a:p>
            <a:endParaRPr lang="en-US" sz="1200" b="0" i="0" kern="1200" dirty="0">
              <a:solidFill>
                <a:schemeClr val="tx1"/>
              </a:solidFill>
              <a:effectLst/>
              <a:latin typeface="+mn-lt"/>
              <a:ea typeface="+mn-ea"/>
              <a:cs typeface="+mn-cs"/>
            </a:endParaRPr>
          </a:p>
          <a:p>
            <a:r>
              <a:rPr lang="en-US" dirty="0"/>
              <a:t>You dream</a:t>
            </a:r>
            <a:r>
              <a:rPr lang="en-US" baseline="0" dirty="0"/>
              <a:t> it, you can be it or be the CPA for it! There is truly endless possibilities with this career. </a:t>
            </a:r>
            <a:endParaRPr lang="en-US" dirty="0"/>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17</a:t>
            </a:fld>
            <a:endParaRPr lang="en-US"/>
          </a:p>
        </p:txBody>
      </p:sp>
    </p:spTree>
    <p:extLst>
      <p:ext uri="{BB962C8B-B14F-4D97-AF65-F5344CB8AC3E}">
        <p14:creationId xmlns:p14="http://schemas.microsoft.com/office/powerpoint/2010/main" val="1926608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a:t>
            </a:r>
            <a:r>
              <a:rPr lang="en-US" baseline="0" dirty="0"/>
              <a:t> decided to become a CPA [insert your reason]!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While all CPAs are accountants, not all accountants are CPAs. CPAs are accountants who are certified. CPA stands for Certified Public Accountant. A CPA is a trusted advisor to individuals, businesses, and other organizations, helping each achieve their financial dreams and goals. Whether advising businesses on multi-million-dollar acquisitions, auditing companies’ 401K plans, or helping people invest for retirement, a CPA’s adherence to a strict code of ethics along with accounting and finance expertise allows the public to put their trust in CPAs.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To become a CPA, they had to meet their state’s experience and education requirements, pass 4 sections of the CPA Exam and, in Texas and some other states, complete an ethics requirement as well.</a:t>
            </a:r>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18</a:t>
            </a:fld>
            <a:endParaRPr lang="en-US"/>
          </a:p>
        </p:txBody>
      </p:sp>
    </p:spTree>
    <p:extLst>
      <p:ext uri="{BB962C8B-B14F-4D97-AF65-F5344CB8AC3E}">
        <p14:creationId xmlns:p14="http://schemas.microsoft.com/office/powerpoint/2010/main" val="3136360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accountants make good money. The salaries referenced here are from the Robert Half Salary Guide – Audit/Assurance Services in Public Accounting, and represent the 75</a:t>
            </a:r>
            <a:r>
              <a:rPr lang="en-US" baseline="30000" dirty="0"/>
              <a:t>th</a:t>
            </a:r>
            <a:r>
              <a:rPr lang="en-US" dirty="0"/>
              <a:t> percentile. National Averages can be found below. Stay the course and make Partner, and start around $400K+ per  year.</a:t>
            </a:r>
          </a:p>
          <a:p>
            <a:endParaRPr lang="en-US" dirty="0"/>
          </a:p>
          <a:p>
            <a:r>
              <a:rPr lang="en-US" dirty="0"/>
              <a:t>National Average</a:t>
            </a:r>
          </a:p>
          <a:p>
            <a:pPr marL="171450" indent="-171450">
              <a:buFont typeface="Arial" panose="020B0604020202020204" pitchFamily="34" charset="0"/>
              <a:buChar char="•"/>
            </a:pPr>
            <a:r>
              <a:rPr lang="en-US" sz="1200" dirty="0">
                <a:solidFill>
                  <a:schemeClr val="tx1"/>
                </a:solidFill>
                <a:latin typeface="+mn-lt"/>
                <a:cs typeface="+mj-cs"/>
              </a:rPr>
              <a:t>Senior Manager - $167,500</a:t>
            </a:r>
          </a:p>
          <a:p>
            <a:pPr marL="171450" indent="-171450">
              <a:buFont typeface="Arial" panose="020B0604020202020204" pitchFamily="34" charset="0"/>
              <a:buChar char="•"/>
            </a:pPr>
            <a:r>
              <a:rPr lang="en-US" sz="1200" dirty="0">
                <a:solidFill>
                  <a:schemeClr val="tx1"/>
                </a:solidFill>
                <a:latin typeface="+mn-lt"/>
                <a:cs typeface="+mj-cs"/>
              </a:rPr>
              <a:t>Manager - $114,000</a:t>
            </a:r>
          </a:p>
          <a:p>
            <a:pPr marL="171450" indent="-171450">
              <a:buFont typeface="Arial" panose="020B0604020202020204" pitchFamily="34" charset="0"/>
              <a:buChar char="•"/>
            </a:pPr>
            <a:r>
              <a:rPr lang="en-US" sz="1200" dirty="0">
                <a:solidFill>
                  <a:schemeClr val="tx1"/>
                </a:solidFill>
                <a:latin typeface="+mn-lt"/>
                <a:cs typeface="+mj-cs"/>
              </a:rPr>
              <a:t>Associate - $68,750</a:t>
            </a:r>
            <a:endParaRPr lang="en-US" dirty="0"/>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19</a:t>
            </a:fld>
            <a:endParaRPr lang="en-US"/>
          </a:p>
        </p:txBody>
      </p:sp>
    </p:spTree>
    <p:extLst>
      <p:ext uri="{BB962C8B-B14F-4D97-AF65-F5344CB8AC3E}">
        <p14:creationId xmlns:p14="http://schemas.microsoft.com/office/powerpoint/2010/main" val="115497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yourself and your background here. Feel free to add more slides, photos, information, etc. This is where you tell your personal career story and what led you to become a CPA! </a:t>
            </a: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2</a:t>
            </a:fld>
            <a:endParaRPr lang="en-US"/>
          </a:p>
        </p:txBody>
      </p:sp>
    </p:spTree>
    <p:extLst>
      <p:ext uri="{BB962C8B-B14F-4D97-AF65-F5344CB8AC3E}">
        <p14:creationId xmlns:p14="http://schemas.microsoft.com/office/powerpoint/2010/main" val="250336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CPA profession is constantly evolving,</a:t>
            </a:r>
            <a:r>
              <a:rPr lang="en-US" baseline="0" dirty="0"/>
              <a:t> just like you, we n</a:t>
            </a:r>
            <a:r>
              <a:rPr lang="en-US" dirty="0"/>
              <a:t>ever stop learning. In fact,</a:t>
            </a:r>
            <a:r>
              <a:rPr lang="en-US" baseline="0" dirty="0"/>
              <a:t> CPAs</a:t>
            </a:r>
            <a:r>
              <a:rPr lang="en-US" dirty="0"/>
              <a:t> are required to meet education requirements as part of our license renewal process.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you look at this list of skills, you might not immediately think they are accounting or business related or that they are skills beneficial in the field. But communication, problem solving, critical thinking and leadership are all important and necessary as a CPA. </a:t>
            </a:r>
          </a:p>
          <a:p>
            <a:endParaRPr lang="en-US" dirty="0"/>
          </a:p>
          <a:p>
            <a:r>
              <a:rPr lang="en-US" dirty="0"/>
              <a:t>I’d encourage you to broaden your scope and take advantage of any opportunities you find to add these to your list of talents</a:t>
            </a:r>
            <a:r>
              <a:rPr lang="en-US" baseline="0" dirty="0"/>
              <a:t> now and in the future. </a:t>
            </a:r>
            <a:endParaRPr lang="en-US" dirty="0"/>
          </a:p>
          <a:p>
            <a:endParaRPr lang="en-US" dirty="0"/>
          </a:p>
          <a:p>
            <a:r>
              <a:rPr lang="en-US" dirty="0"/>
              <a:t>[Provide</a:t>
            </a:r>
            <a:r>
              <a:rPr lang="en-US" baseline="0" dirty="0"/>
              <a:t> an example when you’ve used one (or more!) of these skills in your job]</a:t>
            </a:r>
            <a:endParaRPr lang="en-US" dirty="0"/>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20</a:t>
            </a:fld>
            <a:endParaRPr lang="en-US"/>
          </a:p>
        </p:txBody>
      </p:sp>
    </p:spTree>
    <p:extLst>
      <p:ext uri="{BB962C8B-B14F-4D97-AF65-F5344CB8AC3E}">
        <p14:creationId xmlns:p14="http://schemas.microsoft.com/office/powerpoint/2010/main" val="315930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could accounting be right for you? </a:t>
            </a:r>
          </a:p>
          <a:p>
            <a:endParaRPr lang="en-US" dirty="0"/>
          </a:p>
          <a:p>
            <a:r>
              <a:rPr lang="en-US" b="1" dirty="0"/>
              <a:t>Presenter Tip: </a:t>
            </a:r>
            <a:r>
              <a:rPr lang="en-US" dirty="0"/>
              <a:t>Make this part interactive and ask the students to raise their hand for each question they relate to.</a:t>
            </a:r>
          </a:p>
          <a:p>
            <a:endParaRPr lang="en-US" dirty="0"/>
          </a:p>
          <a:p>
            <a:r>
              <a:rPr lang="en-US" dirty="0"/>
              <a:t>If this sounds like you, explore accounting!</a:t>
            </a: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21</a:t>
            </a:fld>
            <a:endParaRPr lang="en-US"/>
          </a:p>
        </p:txBody>
      </p:sp>
    </p:spTree>
    <p:extLst>
      <p:ext uri="{BB962C8B-B14F-4D97-AF65-F5344CB8AC3E}">
        <p14:creationId xmlns:p14="http://schemas.microsoft.com/office/powerpoint/2010/main" val="3985184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Activity) Let students raise their hands and answer the questions! This is a great time to give out swag/candy for correct answers. Let everyone get a chance to answer. </a:t>
            </a: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22</a:t>
            </a:fld>
            <a:endParaRPr lang="en-US"/>
          </a:p>
        </p:txBody>
      </p:sp>
    </p:spTree>
    <p:extLst>
      <p:ext uri="{BB962C8B-B14F-4D97-AF65-F5344CB8AC3E}">
        <p14:creationId xmlns:p14="http://schemas.microsoft.com/office/powerpoint/2010/main" val="3396487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Certified Public Accountant</a:t>
            </a: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23</a:t>
            </a:fld>
            <a:endParaRPr lang="en-US"/>
          </a:p>
        </p:txBody>
      </p:sp>
    </p:spTree>
    <p:extLst>
      <p:ext uri="{BB962C8B-B14F-4D97-AF65-F5344CB8AC3E}">
        <p14:creationId xmlns:p14="http://schemas.microsoft.com/office/powerpoint/2010/main" val="2774648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Accountants </a:t>
            </a:r>
          </a:p>
        </p:txBody>
      </p:sp>
      <p:sp>
        <p:nvSpPr>
          <p:cNvPr id="4" name="Slide Number Placeholder 3"/>
          <p:cNvSpPr>
            <a:spLocks noGrp="1"/>
          </p:cNvSpPr>
          <p:nvPr>
            <p:ph type="sldNum" sz="quarter" idx="5"/>
          </p:nvPr>
        </p:nvSpPr>
        <p:spPr/>
        <p:txBody>
          <a:bodyPr/>
          <a:lstStyle/>
          <a:p>
            <a:fld id="{0BDCD6BF-EDFF-433C-9ECB-62E1BE8738CE}" type="slidenum">
              <a:rPr lang="en-US" smtClean="0"/>
              <a:t>24</a:t>
            </a:fld>
            <a:endParaRPr lang="en-US"/>
          </a:p>
        </p:txBody>
      </p:sp>
    </p:spTree>
    <p:extLst>
      <p:ext uri="{BB962C8B-B14F-4D97-AF65-F5344CB8AC3E}">
        <p14:creationId xmlns:p14="http://schemas.microsoft.com/office/powerpoint/2010/main" val="4065350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can answer any company. Example: Nike, Wendy’s, Apple, etc.</a:t>
            </a: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25</a:t>
            </a:fld>
            <a:endParaRPr lang="en-US"/>
          </a:p>
        </p:txBody>
      </p:sp>
    </p:spTree>
    <p:extLst>
      <p:ext uri="{BB962C8B-B14F-4D97-AF65-F5344CB8AC3E}">
        <p14:creationId xmlns:p14="http://schemas.microsoft.com/office/powerpoint/2010/main" val="3154971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it’s Money! </a:t>
            </a:r>
          </a:p>
        </p:txBody>
      </p:sp>
      <p:sp>
        <p:nvSpPr>
          <p:cNvPr id="4" name="Slide Number Placeholder 3"/>
          <p:cNvSpPr>
            <a:spLocks noGrp="1"/>
          </p:cNvSpPr>
          <p:nvPr>
            <p:ph type="sldNum" sz="quarter" idx="5"/>
          </p:nvPr>
        </p:nvSpPr>
        <p:spPr/>
        <p:txBody>
          <a:bodyPr/>
          <a:lstStyle/>
          <a:p>
            <a:fld id="{0BDCD6BF-EDFF-433C-9ECB-62E1BE8738CE}" type="slidenum">
              <a:rPr lang="en-US" smtClean="0"/>
              <a:t>26</a:t>
            </a:fld>
            <a:endParaRPr lang="en-US"/>
          </a:p>
        </p:txBody>
      </p:sp>
    </p:spTree>
    <p:extLst>
      <p:ext uri="{BB962C8B-B14F-4D97-AF65-F5344CB8AC3E}">
        <p14:creationId xmlns:p14="http://schemas.microsoft.com/office/powerpoint/2010/main" val="3672395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Entrepreneur, CFO, Forensic accountant, Financial planner, etc. </a:t>
            </a: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27</a:t>
            </a:fld>
            <a:endParaRPr lang="en-US"/>
          </a:p>
        </p:txBody>
      </p:sp>
    </p:spTree>
    <p:extLst>
      <p:ext uri="{BB962C8B-B14F-4D97-AF65-F5344CB8AC3E}">
        <p14:creationId xmlns:p14="http://schemas.microsoft.com/office/powerpoint/2010/main" val="3268670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know this was a great deal of information and you have time to make decisions about your career. Again, my hope is that my experience and the many options in the field may have given you the accounting bug! It is truly an awesome career and one to consider when the time is right! </a:t>
            </a:r>
          </a:p>
          <a:p>
            <a:endParaRPr lang="en-US" baseline="0" dirty="0"/>
          </a:p>
          <a:p>
            <a:r>
              <a:rPr lang="en-US" baseline="0" dirty="0"/>
              <a:t>Now I want to hear more from you! What questions do you have?</a:t>
            </a:r>
            <a:endParaRPr lang="en-US" dirty="0"/>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28</a:t>
            </a:fld>
            <a:endParaRPr lang="en-US"/>
          </a:p>
        </p:txBody>
      </p:sp>
    </p:spTree>
    <p:extLst>
      <p:ext uri="{BB962C8B-B14F-4D97-AF65-F5344CB8AC3E}">
        <p14:creationId xmlns:p14="http://schemas.microsoft.com/office/powerpoint/2010/main" val="2772138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a question pops in your head that didn’t get asked today, please don’t hesitate to reach out to [insert your contact information, or </a:t>
            </a:r>
            <a:r>
              <a:rPr lang="en-US" baseline="0" dirty="0" err="1"/>
              <a:t>TX.cpa</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29</a:t>
            </a:fld>
            <a:endParaRPr lang="en-US"/>
          </a:p>
        </p:txBody>
      </p:sp>
    </p:spTree>
    <p:extLst>
      <p:ext uri="{BB962C8B-B14F-4D97-AF65-F5344CB8AC3E}">
        <p14:creationId xmlns:p14="http://schemas.microsoft.com/office/powerpoint/2010/main" val="45505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latin typeface="-apple-system"/>
              </a:rPr>
              <a:t>(Optional Activity) Now that you know a bit about me, let me find out a bit about you!</a:t>
            </a:r>
          </a:p>
          <a:p>
            <a:endParaRPr lang="en-US" dirty="0"/>
          </a:p>
          <a:p>
            <a:r>
              <a:rPr lang="en-US" dirty="0"/>
              <a:t>Ask students to choose any 5 skills from the grid on the next slide. Give them 2-3minutes to note it down in their notebook. </a:t>
            </a:r>
          </a:p>
          <a:p>
            <a:r>
              <a:rPr lang="en-US" dirty="0"/>
              <a:t>Call on 2-3 students and get a few responses. Make sure to applaud the student for choosing those skills. </a:t>
            </a:r>
          </a:p>
          <a:p>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Now connect one of the skills they chose to how that skill can help make them as a good accountant. </a:t>
            </a: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Example: Compassion is such a strong skill to have to be a good accountant. We work with different clients all the time and understanding their situation and providing them the right help is crucial. Followed by giving an example from your work.</a:t>
            </a:r>
            <a:endParaRPr lang="en-US" b="1" dirty="0"/>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3</a:t>
            </a:fld>
            <a:endParaRPr lang="en-US"/>
          </a:p>
        </p:txBody>
      </p:sp>
    </p:spTree>
    <p:extLst>
      <p:ext uri="{BB962C8B-B14F-4D97-AF65-F5344CB8AC3E}">
        <p14:creationId xmlns:p14="http://schemas.microsoft.com/office/powerpoint/2010/main" val="285287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Tip: </a:t>
            </a:r>
            <a:r>
              <a:rPr lang="en-US" dirty="0"/>
              <a:t>Prepare 2-3 concrete examples for a few of these skills in advance. Select skills that reflect the work you do. </a:t>
            </a:r>
          </a:p>
          <a:p>
            <a:endParaRPr lang="en-US" dirty="0"/>
          </a:p>
          <a:p>
            <a:r>
              <a:rPr lang="en-US" dirty="0"/>
              <a:t>Example: </a:t>
            </a:r>
            <a:r>
              <a:rPr lang="en-US" b="1" dirty="0"/>
              <a:t>Collaborative abilities: </a:t>
            </a:r>
            <a:r>
              <a:rPr lang="en-US" dirty="0"/>
              <a:t>As an accountant/CPA I work with multiple clients and manage 2-3 people in my team. Example: I was working on ABC project. It was good to have a team that had different ideas to help the client. We did XYZ. </a:t>
            </a: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4</a:t>
            </a:fld>
            <a:endParaRPr lang="en-US"/>
          </a:p>
        </p:txBody>
      </p:sp>
    </p:spTree>
    <p:extLst>
      <p:ext uri="{BB962C8B-B14F-4D97-AF65-F5344CB8AC3E}">
        <p14:creationId xmlns:p14="http://schemas.microsoft.com/office/powerpoint/2010/main" val="2054792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a:t>
            </a:r>
            <a:r>
              <a:rPr lang="en-US" baseline="0" dirty="0"/>
              <a:t>, why are accountants and CPAs a big deal? Well they are the backbone of the business world, and often lead the business world! They make sure all finances are in check for individuals and businesses. They are respected, trusted and admired by many for the impact they have in their community and the business they work for.</a:t>
            </a:r>
            <a:endParaRPr lang="en-US" dirty="0"/>
          </a:p>
          <a:p>
            <a:endParaRPr lang="en-US" b="1" dirty="0"/>
          </a:p>
        </p:txBody>
      </p:sp>
      <p:sp>
        <p:nvSpPr>
          <p:cNvPr id="4" name="Slide Number Placeholder 3"/>
          <p:cNvSpPr>
            <a:spLocks noGrp="1"/>
          </p:cNvSpPr>
          <p:nvPr>
            <p:ph type="sldNum" sz="quarter" idx="5"/>
          </p:nvPr>
        </p:nvSpPr>
        <p:spPr/>
        <p:txBody>
          <a:bodyPr/>
          <a:lstStyle/>
          <a:p>
            <a:fld id="{0BDCD6BF-EDFF-433C-9ECB-62E1BE8738CE}" type="slidenum">
              <a:rPr lang="en-US" smtClean="0"/>
              <a:t>5</a:t>
            </a:fld>
            <a:endParaRPr lang="en-US"/>
          </a:p>
        </p:txBody>
      </p:sp>
    </p:spTree>
    <p:extLst>
      <p:ext uri="{BB962C8B-B14F-4D97-AF65-F5344CB8AC3E}">
        <p14:creationId xmlns:p14="http://schemas.microsoft.com/office/powerpoint/2010/main" val="241313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Activity) Get students excited to play a game! Ask students to raise their hand to answer. Move to the slide with the logos.</a:t>
            </a:r>
          </a:p>
          <a:p>
            <a:endParaRPr lang="en-US" dirty="0"/>
          </a:p>
          <a:p>
            <a:r>
              <a:rPr lang="en-US" dirty="0"/>
              <a:t>Step 1:  Student A guesses Adidas. Student B guesses Nike.</a:t>
            </a:r>
          </a:p>
          <a:p>
            <a:r>
              <a:rPr lang="en-US" dirty="0"/>
              <a:t>Step 2:  Student C says which one is their favorite. </a:t>
            </a:r>
          </a:p>
          <a:p>
            <a:endParaRPr lang="en-US" dirty="0"/>
          </a:p>
          <a:p>
            <a:r>
              <a:rPr lang="en-US" dirty="0"/>
              <a:t>Go around the class giving multiple students a chance to participate. If the logo is too obvious, let students choose their favorite .</a:t>
            </a:r>
          </a:p>
          <a:p>
            <a:endParaRPr lang="en-US" dirty="0"/>
          </a:p>
          <a:p>
            <a:r>
              <a:rPr lang="en-US" b="1" dirty="0"/>
              <a:t>At the end of the slides, ask students: What do you think all these companies have in common? Share that there are accounting professionals that work for all these companies! </a:t>
            </a: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6</a:t>
            </a:fld>
            <a:endParaRPr lang="en-US"/>
          </a:p>
        </p:txBody>
      </p:sp>
    </p:spTree>
    <p:extLst>
      <p:ext uri="{BB962C8B-B14F-4D97-AF65-F5344CB8AC3E}">
        <p14:creationId xmlns:p14="http://schemas.microsoft.com/office/powerpoint/2010/main" val="1476083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Adidas</a:t>
            </a:r>
          </a:p>
          <a:p>
            <a:r>
              <a:rPr lang="en-US" dirty="0"/>
              <a:t>Nike</a:t>
            </a: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7</a:t>
            </a:fld>
            <a:endParaRPr lang="en-US"/>
          </a:p>
        </p:txBody>
      </p:sp>
    </p:spTree>
    <p:extLst>
      <p:ext uri="{BB962C8B-B14F-4D97-AF65-F5344CB8AC3E}">
        <p14:creationId xmlns:p14="http://schemas.microsoft.com/office/powerpoint/2010/main" val="2723293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McDonald’s </a:t>
            </a:r>
          </a:p>
          <a:p>
            <a:r>
              <a:rPr lang="en-US" dirty="0"/>
              <a:t>Wendy’s</a:t>
            </a:r>
          </a:p>
          <a:p>
            <a:endParaRPr lang="en-US" dirty="0"/>
          </a:p>
        </p:txBody>
      </p:sp>
      <p:sp>
        <p:nvSpPr>
          <p:cNvPr id="4" name="Slide Number Placeholder 3"/>
          <p:cNvSpPr>
            <a:spLocks noGrp="1"/>
          </p:cNvSpPr>
          <p:nvPr>
            <p:ph type="sldNum" sz="quarter" idx="5"/>
          </p:nvPr>
        </p:nvSpPr>
        <p:spPr/>
        <p:txBody>
          <a:bodyPr/>
          <a:lstStyle/>
          <a:p>
            <a:fld id="{0BDCD6BF-EDFF-433C-9ECB-62E1BE8738CE}" type="slidenum">
              <a:rPr lang="en-US" smtClean="0"/>
              <a:t>8</a:t>
            </a:fld>
            <a:endParaRPr lang="en-US"/>
          </a:p>
        </p:txBody>
      </p:sp>
    </p:spTree>
    <p:extLst>
      <p:ext uri="{BB962C8B-B14F-4D97-AF65-F5344CB8AC3E}">
        <p14:creationId xmlns:p14="http://schemas.microsoft.com/office/powerpoint/2010/main" val="145223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Apple</a:t>
            </a:r>
          </a:p>
          <a:p>
            <a:r>
              <a:rPr lang="en-US" dirty="0"/>
              <a:t>Microsoft</a:t>
            </a:r>
          </a:p>
        </p:txBody>
      </p:sp>
      <p:sp>
        <p:nvSpPr>
          <p:cNvPr id="4" name="Slide Number Placeholder 3"/>
          <p:cNvSpPr>
            <a:spLocks noGrp="1"/>
          </p:cNvSpPr>
          <p:nvPr>
            <p:ph type="sldNum" sz="quarter" idx="5"/>
          </p:nvPr>
        </p:nvSpPr>
        <p:spPr/>
        <p:txBody>
          <a:bodyPr/>
          <a:lstStyle/>
          <a:p>
            <a:fld id="{0BDCD6BF-EDFF-433C-9ECB-62E1BE8738CE}" type="slidenum">
              <a:rPr lang="en-US" smtClean="0"/>
              <a:t>9</a:t>
            </a:fld>
            <a:endParaRPr lang="en-US"/>
          </a:p>
        </p:txBody>
      </p:sp>
    </p:spTree>
    <p:extLst>
      <p:ext uri="{BB962C8B-B14F-4D97-AF65-F5344CB8AC3E}">
        <p14:creationId xmlns:p14="http://schemas.microsoft.com/office/powerpoint/2010/main" val="196749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056A-FBD8-FCBE-719D-528A708882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90404-A472-093F-D592-ECD4BA68ED76}"/>
              </a:ext>
            </a:extLst>
          </p:cNvPr>
          <p:cNvSpPr>
            <a:spLocks noGrp="1"/>
          </p:cNvSpPr>
          <p:nvPr>
            <p:ph type="dt" sz="half" idx="10"/>
          </p:nvPr>
        </p:nvSpPr>
        <p:spPr/>
        <p:txBody>
          <a:bodyPr/>
          <a:lstStyle/>
          <a:p>
            <a:fld id="{5EE1C310-35E3-43A0-BE3D-C93275EE7AE3}" type="datetimeFigureOut">
              <a:rPr lang="en-US" smtClean="0"/>
              <a:t>9/26/2023</a:t>
            </a:fld>
            <a:endParaRPr lang="en-US"/>
          </a:p>
        </p:txBody>
      </p:sp>
      <p:sp>
        <p:nvSpPr>
          <p:cNvPr id="4" name="Footer Placeholder 3">
            <a:extLst>
              <a:ext uri="{FF2B5EF4-FFF2-40B4-BE49-F238E27FC236}">
                <a16:creationId xmlns:a16="http://schemas.microsoft.com/office/drawing/2014/main" id="{FFC9F713-BD81-C6DD-1D8F-66EB427A8C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FC630B-14FA-0662-C617-25734D996608}"/>
              </a:ext>
            </a:extLst>
          </p:cNvPr>
          <p:cNvSpPr>
            <a:spLocks noGrp="1"/>
          </p:cNvSpPr>
          <p:nvPr>
            <p:ph type="sldNum" sz="quarter" idx="12"/>
          </p:nvPr>
        </p:nvSpPr>
        <p:spPr/>
        <p:txBody>
          <a:bodyPr/>
          <a:lstStyle/>
          <a:p>
            <a:fld id="{0C912611-FC0A-41AC-A5B6-AC049A3B13FF}" type="slidenum">
              <a:rPr lang="en-US" smtClean="0"/>
              <a:t>‹#›</a:t>
            </a:fld>
            <a:endParaRPr lang="en-US"/>
          </a:p>
        </p:txBody>
      </p:sp>
    </p:spTree>
    <p:extLst>
      <p:ext uri="{BB962C8B-B14F-4D97-AF65-F5344CB8AC3E}">
        <p14:creationId xmlns:p14="http://schemas.microsoft.com/office/powerpoint/2010/main" val="211086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EB5EE-7FF4-408F-BEBA-619129268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E6AFC5-582B-4432-A2BC-C35F13C72E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E42C5B3-2E19-48FD-AF40-DEE734E05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747B72-E85C-409D-B918-51F5920AE967}"/>
              </a:ext>
            </a:extLst>
          </p:cNvPr>
          <p:cNvSpPr>
            <a:spLocks noGrp="1"/>
          </p:cNvSpPr>
          <p:nvPr>
            <p:ph type="dt" sz="half" idx="10"/>
          </p:nvPr>
        </p:nvSpPr>
        <p:spPr/>
        <p:txBody>
          <a:bodyPr/>
          <a:lstStyle/>
          <a:p>
            <a:fld id="{2E82F73D-2382-4D3E-926B-4BC1D670EE55}" type="datetimeFigureOut">
              <a:rPr lang="en-US" smtClean="0"/>
              <a:t>9/26/2023</a:t>
            </a:fld>
            <a:endParaRPr lang="en-US" dirty="0"/>
          </a:p>
        </p:txBody>
      </p:sp>
      <p:sp>
        <p:nvSpPr>
          <p:cNvPr id="6" name="Footer Placeholder 5">
            <a:extLst>
              <a:ext uri="{FF2B5EF4-FFF2-40B4-BE49-F238E27FC236}">
                <a16:creationId xmlns:a16="http://schemas.microsoft.com/office/drawing/2014/main" id="{52EA107B-35FD-4F01-AE4C-F7879F20E2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D4F2BD-457D-4F20-B2AD-F73BCF625247}"/>
              </a:ext>
            </a:extLst>
          </p:cNvPr>
          <p:cNvSpPr>
            <a:spLocks noGrp="1"/>
          </p:cNvSpPr>
          <p:nvPr>
            <p:ph type="sldNum" sz="quarter" idx="12"/>
          </p:nvPr>
        </p:nvSpPr>
        <p:spPr/>
        <p:txBody>
          <a:bodyPr/>
          <a:lstStyle/>
          <a:p>
            <a:fld id="{A3C32BE5-F3FA-4D50-8AA0-41EC95F25435}" type="slidenum">
              <a:rPr lang="en-US" smtClean="0"/>
              <a:t>‹#›</a:t>
            </a:fld>
            <a:endParaRPr lang="en-US" dirty="0"/>
          </a:p>
        </p:txBody>
      </p:sp>
    </p:spTree>
    <p:extLst>
      <p:ext uri="{BB962C8B-B14F-4D97-AF65-F5344CB8AC3E}">
        <p14:creationId xmlns:p14="http://schemas.microsoft.com/office/powerpoint/2010/main" val="213719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4168-FE89-43AF-96B7-E09A799E54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526454-6CA3-4AB0-8CA6-B54AD38DD5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461E8-C553-4F3E-964E-59084A34EE38}"/>
              </a:ext>
            </a:extLst>
          </p:cNvPr>
          <p:cNvSpPr>
            <a:spLocks noGrp="1"/>
          </p:cNvSpPr>
          <p:nvPr>
            <p:ph type="dt" sz="half" idx="10"/>
          </p:nvPr>
        </p:nvSpPr>
        <p:spPr/>
        <p:txBody>
          <a:bodyPr/>
          <a:lstStyle/>
          <a:p>
            <a:fld id="{2E82F73D-2382-4D3E-926B-4BC1D670EE55}" type="datetimeFigureOut">
              <a:rPr lang="en-US" smtClean="0"/>
              <a:t>9/26/2023</a:t>
            </a:fld>
            <a:endParaRPr lang="en-US" dirty="0"/>
          </a:p>
        </p:txBody>
      </p:sp>
      <p:sp>
        <p:nvSpPr>
          <p:cNvPr id="5" name="Footer Placeholder 4">
            <a:extLst>
              <a:ext uri="{FF2B5EF4-FFF2-40B4-BE49-F238E27FC236}">
                <a16:creationId xmlns:a16="http://schemas.microsoft.com/office/drawing/2014/main" id="{158AC071-DD74-4BBD-AD2B-21A085FCB4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479AD0-5B7D-493D-871C-1331E26F77F9}"/>
              </a:ext>
            </a:extLst>
          </p:cNvPr>
          <p:cNvSpPr>
            <a:spLocks noGrp="1"/>
          </p:cNvSpPr>
          <p:nvPr>
            <p:ph type="sldNum" sz="quarter" idx="12"/>
          </p:nvPr>
        </p:nvSpPr>
        <p:spPr/>
        <p:txBody>
          <a:bodyPr/>
          <a:lstStyle/>
          <a:p>
            <a:fld id="{A3C32BE5-F3FA-4D50-8AA0-41EC95F25435}" type="slidenum">
              <a:rPr lang="en-US" smtClean="0"/>
              <a:t>‹#›</a:t>
            </a:fld>
            <a:endParaRPr lang="en-US" dirty="0"/>
          </a:p>
        </p:txBody>
      </p:sp>
    </p:spTree>
    <p:extLst>
      <p:ext uri="{BB962C8B-B14F-4D97-AF65-F5344CB8AC3E}">
        <p14:creationId xmlns:p14="http://schemas.microsoft.com/office/powerpoint/2010/main" val="206926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647F58-DF91-4289-AE99-65D84B3A7A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6AD26-4EAB-4ED4-8398-BE1241B7658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59A34-54B7-4BFE-86CF-8BC311A63D5C}"/>
              </a:ext>
            </a:extLst>
          </p:cNvPr>
          <p:cNvSpPr>
            <a:spLocks noGrp="1"/>
          </p:cNvSpPr>
          <p:nvPr>
            <p:ph type="dt" sz="half" idx="10"/>
          </p:nvPr>
        </p:nvSpPr>
        <p:spPr/>
        <p:txBody>
          <a:bodyPr/>
          <a:lstStyle/>
          <a:p>
            <a:fld id="{2E82F73D-2382-4D3E-926B-4BC1D670EE55}" type="datetimeFigureOut">
              <a:rPr lang="en-US" smtClean="0"/>
              <a:t>9/26/2023</a:t>
            </a:fld>
            <a:endParaRPr lang="en-US" dirty="0"/>
          </a:p>
        </p:txBody>
      </p:sp>
      <p:sp>
        <p:nvSpPr>
          <p:cNvPr id="5" name="Footer Placeholder 4">
            <a:extLst>
              <a:ext uri="{FF2B5EF4-FFF2-40B4-BE49-F238E27FC236}">
                <a16:creationId xmlns:a16="http://schemas.microsoft.com/office/drawing/2014/main" id="{B96E4F4A-C3CB-4271-888A-C1227332A2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EAC5BD-B3F6-4BB9-B7D0-E832672865AE}"/>
              </a:ext>
            </a:extLst>
          </p:cNvPr>
          <p:cNvSpPr>
            <a:spLocks noGrp="1"/>
          </p:cNvSpPr>
          <p:nvPr>
            <p:ph type="sldNum" sz="quarter" idx="12"/>
          </p:nvPr>
        </p:nvSpPr>
        <p:spPr/>
        <p:txBody>
          <a:bodyPr/>
          <a:lstStyle/>
          <a:p>
            <a:fld id="{A3C32BE5-F3FA-4D50-8AA0-41EC95F25435}" type="slidenum">
              <a:rPr lang="en-US" smtClean="0"/>
              <a:t>‹#›</a:t>
            </a:fld>
            <a:endParaRPr lang="en-US" dirty="0"/>
          </a:p>
        </p:txBody>
      </p:sp>
    </p:spTree>
    <p:extLst>
      <p:ext uri="{BB962C8B-B14F-4D97-AF65-F5344CB8AC3E}">
        <p14:creationId xmlns:p14="http://schemas.microsoft.com/office/powerpoint/2010/main" val="60182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EB70-CCF6-40AD-BDBD-F1896F160A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1CDFE0-B91D-4C6E-B746-4B1DE2CFC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F54D89-63F7-4D03-B992-84254A3AE3F6}"/>
              </a:ext>
            </a:extLst>
          </p:cNvPr>
          <p:cNvSpPr>
            <a:spLocks noGrp="1"/>
          </p:cNvSpPr>
          <p:nvPr>
            <p:ph type="dt" sz="half" idx="10"/>
          </p:nvPr>
        </p:nvSpPr>
        <p:spPr/>
        <p:txBody>
          <a:bodyPr/>
          <a:lstStyle/>
          <a:p>
            <a:fld id="{2E82F73D-2382-4D3E-926B-4BC1D670EE55}" type="datetimeFigureOut">
              <a:rPr lang="en-US" smtClean="0"/>
              <a:t>9/26/2023</a:t>
            </a:fld>
            <a:endParaRPr lang="en-US" dirty="0"/>
          </a:p>
        </p:txBody>
      </p:sp>
      <p:sp>
        <p:nvSpPr>
          <p:cNvPr id="5" name="Footer Placeholder 4">
            <a:extLst>
              <a:ext uri="{FF2B5EF4-FFF2-40B4-BE49-F238E27FC236}">
                <a16:creationId xmlns:a16="http://schemas.microsoft.com/office/drawing/2014/main" id="{70F59FE3-AD9E-4B13-AE37-81AFF64030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2ED59D-AE3A-4D1A-870E-3BD0BD592288}"/>
              </a:ext>
            </a:extLst>
          </p:cNvPr>
          <p:cNvSpPr>
            <a:spLocks noGrp="1"/>
          </p:cNvSpPr>
          <p:nvPr>
            <p:ph type="sldNum" sz="quarter" idx="12"/>
          </p:nvPr>
        </p:nvSpPr>
        <p:spPr/>
        <p:txBody>
          <a:bodyPr/>
          <a:lstStyle/>
          <a:p>
            <a:fld id="{A3C32BE5-F3FA-4D50-8AA0-41EC95F25435}" type="slidenum">
              <a:rPr lang="en-US" smtClean="0"/>
              <a:t>‹#›</a:t>
            </a:fld>
            <a:endParaRPr lang="en-US" dirty="0"/>
          </a:p>
        </p:txBody>
      </p:sp>
    </p:spTree>
    <p:extLst>
      <p:ext uri="{BB962C8B-B14F-4D97-AF65-F5344CB8AC3E}">
        <p14:creationId xmlns:p14="http://schemas.microsoft.com/office/powerpoint/2010/main" val="353241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EA16C-56E6-478F-AB9F-097EE88F5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A93FE-A320-488F-8FE9-A5EB4CE0B2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A79B4-6960-48F8-ACCE-EA08A322F394}"/>
              </a:ext>
            </a:extLst>
          </p:cNvPr>
          <p:cNvSpPr>
            <a:spLocks noGrp="1"/>
          </p:cNvSpPr>
          <p:nvPr>
            <p:ph type="dt" sz="half" idx="10"/>
          </p:nvPr>
        </p:nvSpPr>
        <p:spPr/>
        <p:txBody>
          <a:bodyPr/>
          <a:lstStyle/>
          <a:p>
            <a:fld id="{2E82F73D-2382-4D3E-926B-4BC1D670EE55}" type="datetimeFigureOut">
              <a:rPr lang="en-US" smtClean="0"/>
              <a:t>9/26/2023</a:t>
            </a:fld>
            <a:endParaRPr lang="en-US" dirty="0"/>
          </a:p>
        </p:txBody>
      </p:sp>
      <p:sp>
        <p:nvSpPr>
          <p:cNvPr id="5" name="Footer Placeholder 4">
            <a:extLst>
              <a:ext uri="{FF2B5EF4-FFF2-40B4-BE49-F238E27FC236}">
                <a16:creationId xmlns:a16="http://schemas.microsoft.com/office/drawing/2014/main" id="{E041D329-EDEE-434F-B835-D73CCB59F5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021316-62CD-4065-B557-5A26629C8E2A}"/>
              </a:ext>
            </a:extLst>
          </p:cNvPr>
          <p:cNvSpPr>
            <a:spLocks noGrp="1"/>
          </p:cNvSpPr>
          <p:nvPr>
            <p:ph type="sldNum" sz="quarter" idx="12"/>
          </p:nvPr>
        </p:nvSpPr>
        <p:spPr/>
        <p:txBody>
          <a:bodyPr/>
          <a:lstStyle/>
          <a:p>
            <a:fld id="{A3C32BE5-F3FA-4D50-8AA0-41EC95F25435}" type="slidenum">
              <a:rPr lang="en-US" smtClean="0"/>
              <a:t>‹#›</a:t>
            </a:fld>
            <a:endParaRPr lang="en-US" dirty="0"/>
          </a:p>
        </p:txBody>
      </p:sp>
    </p:spTree>
    <p:extLst>
      <p:ext uri="{BB962C8B-B14F-4D97-AF65-F5344CB8AC3E}">
        <p14:creationId xmlns:p14="http://schemas.microsoft.com/office/powerpoint/2010/main" val="386857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3A41-C9C8-4E1D-999A-5C30764BDE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9A4B5A-E8D9-449D-A008-7200A3861E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B15694-5BE1-4AC4-AF0A-5F931C2C658C}"/>
              </a:ext>
            </a:extLst>
          </p:cNvPr>
          <p:cNvSpPr>
            <a:spLocks noGrp="1"/>
          </p:cNvSpPr>
          <p:nvPr>
            <p:ph type="dt" sz="half" idx="10"/>
          </p:nvPr>
        </p:nvSpPr>
        <p:spPr/>
        <p:txBody>
          <a:bodyPr/>
          <a:lstStyle/>
          <a:p>
            <a:fld id="{2E82F73D-2382-4D3E-926B-4BC1D670EE55}" type="datetimeFigureOut">
              <a:rPr lang="en-US" smtClean="0"/>
              <a:t>9/26/2023</a:t>
            </a:fld>
            <a:endParaRPr lang="en-US" dirty="0"/>
          </a:p>
        </p:txBody>
      </p:sp>
      <p:sp>
        <p:nvSpPr>
          <p:cNvPr id="5" name="Footer Placeholder 4">
            <a:extLst>
              <a:ext uri="{FF2B5EF4-FFF2-40B4-BE49-F238E27FC236}">
                <a16:creationId xmlns:a16="http://schemas.microsoft.com/office/drawing/2014/main" id="{31C563BF-D185-433E-A01C-67C6E4B8DE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2D65AC-0FF4-40BD-8178-421C2BFC9F68}"/>
              </a:ext>
            </a:extLst>
          </p:cNvPr>
          <p:cNvSpPr>
            <a:spLocks noGrp="1"/>
          </p:cNvSpPr>
          <p:nvPr>
            <p:ph type="sldNum" sz="quarter" idx="12"/>
          </p:nvPr>
        </p:nvSpPr>
        <p:spPr/>
        <p:txBody>
          <a:bodyPr/>
          <a:lstStyle/>
          <a:p>
            <a:fld id="{A3C32BE5-F3FA-4D50-8AA0-41EC95F25435}" type="slidenum">
              <a:rPr lang="en-US" smtClean="0"/>
              <a:t>‹#›</a:t>
            </a:fld>
            <a:endParaRPr lang="en-US" dirty="0"/>
          </a:p>
        </p:txBody>
      </p:sp>
    </p:spTree>
    <p:extLst>
      <p:ext uri="{BB962C8B-B14F-4D97-AF65-F5344CB8AC3E}">
        <p14:creationId xmlns:p14="http://schemas.microsoft.com/office/powerpoint/2010/main" val="378602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7B03-32CF-477A-B059-5632B7DB98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8596E5-1D37-49BB-865B-AEB147B48F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75EB70-9501-4430-AAEF-4AA07F83E4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CBD9A4-0E9F-4B72-8806-C402AC3B259A}"/>
              </a:ext>
            </a:extLst>
          </p:cNvPr>
          <p:cNvSpPr>
            <a:spLocks noGrp="1"/>
          </p:cNvSpPr>
          <p:nvPr>
            <p:ph type="dt" sz="half" idx="10"/>
          </p:nvPr>
        </p:nvSpPr>
        <p:spPr/>
        <p:txBody>
          <a:bodyPr/>
          <a:lstStyle/>
          <a:p>
            <a:fld id="{2E82F73D-2382-4D3E-926B-4BC1D670EE55}" type="datetimeFigureOut">
              <a:rPr lang="en-US" smtClean="0"/>
              <a:t>9/26/2023</a:t>
            </a:fld>
            <a:endParaRPr lang="en-US" dirty="0"/>
          </a:p>
        </p:txBody>
      </p:sp>
      <p:sp>
        <p:nvSpPr>
          <p:cNvPr id="6" name="Footer Placeholder 5">
            <a:extLst>
              <a:ext uri="{FF2B5EF4-FFF2-40B4-BE49-F238E27FC236}">
                <a16:creationId xmlns:a16="http://schemas.microsoft.com/office/drawing/2014/main" id="{4DA8356A-20BD-4BD5-86FC-BEE5E53DF8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94FA61-3549-402E-8972-CFF16876465F}"/>
              </a:ext>
            </a:extLst>
          </p:cNvPr>
          <p:cNvSpPr>
            <a:spLocks noGrp="1"/>
          </p:cNvSpPr>
          <p:nvPr>
            <p:ph type="sldNum" sz="quarter" idx="12"/>
          </p:nvPr>
        </p:nvSpPr>
        <p:spPr/>
        <p:txBody>
          <a:bodyPr/>
          <a:lstStyle/>
          <a:p>
            <a:fld id="{A3C32BE5-F3FA-4D50-8AA0-41EC95F25435}" type="slidenum">
              <a:rPr lang="en-US" smtClean="0"/>
              <a:t>‹#›</a:t>
            </a:fld>
            <a:endParaRPr lang="en-US" dirty="0"/>
          </a:p>
        </p:txBody>
      </p:sp>
    </p:spTree>
    <p:extLst>
      <p:ext uri="{BB962C8B-B14F-4D97-AF65-F5344CB8AC3E}">
        <p14:creationId xmlns:p14="http://schemas.microsoft.com/office/powerpoint/2010/main" val="3818725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D68E-38B3-48B8-9EB4-2766334A3A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2370A2-2C4C-4019-B822-77D95D4A7B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EB6072-4DEA-4070-B345-64266E8DC7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F5722F-DB83-4FD7-884E-B2DD2DAABA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52F7EB-F6FA-4118-86C6-E26CE99EDC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69E10D-15DE-4815-94D3-467052A9E4FC}"/>
              </a:ext>
            </a:extLst>
          </p:cNvPr>
          <p:cNvSpPr>
            <a:spLocks noGrp="1"/>
          </p:cNvSpPr>
          <p:nvPr>
            <p:ph type="dt" sz="half" idx="10"/>
          </p:nvPr>
        </p:nvSpPr>
        <p:spPr/>
        <p:txBody>
          <a:bodyPr/>
          <a:lstStyle/>
          <a:p>
            <a:fld id="{2E82F73D-2382-4D3E-926B-4BC1D670EE55}" type="datetimeFigureOut">
              <a:rPr lang="en-US" smtClean="0"/>
              <a:t>9/26/2023</a:t>
            </a:fld>
            <a:endParaRPr lang="en-US" dirty="0"/>
          </a:p>
        </p:txBody>
      </p:sp>
      <p:sp>
        <p:nvSpPr>
          <p:cNvPr id="8" name="Footer Placeholder 7">
            <a:extLst>
              <a:ext uri="{FF2B5EF4-FFF2-40B4-BE49-F238E27FC236}">
                <a16:creationId xmlns:a16="http://schemas.microsoft.com/office/drawing/2014/main" id="{0D365873-F65F-4AA3-8AD7-877ECB3EB2D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99763C6-7642-4008-A5F2-6792CA56E44D}"/>
              </a:ext>
            </a:extLst>
          </p:cNvPr>
          <p:cNvSpPr>
            <a:spLocks noGrp="1"/>
          </p:cNvSpPr>
          <p:nvPr>
            <p:ph type="sldNum" sz="quarter" idx="12"/>
          </p:nvPr>
        </p:nvSpPr>
        <p:spPr/>
        <p:txBody>
          <a:bodyPr/>
          <a:lstStyle/>
          <a:p>
            <a:fld id="{A3C32BE5-F3FA-4D50-8AA0-41EC95F25435}" type="slidenum">
              <a:rPr lang="en-US" smtClean="0"/>
              <a:t>‹#›</a:t>
            </a:fld>
            <a:endParaRPr lang="en-US" dirty="0"/>
          </a:p>
        </p:txBody>
      </p:sp>
    </p:spTree>
    <p:extLst>
      <p:ext uri="{BB962C8B-B14F-4D97-AF65-F5344CB8AC3E}">
        <p14:creationId xmlns:p14="http://schemas.microsoft.com/office/powerpoint/2010/main" val="387535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1B595-5D6D-444A-9E6C-7A96D8BD37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963F70-B89B-4A4E-AE6D-A680C2247D92}"/>
              </a:ext>
            </a:extLst>
          </p:cNvPr>
          <p:cNvSpPr>
            <a:spLocks noGrp="1"/>
          </p:cNvSpPr>
          <p:nvPr>
            <p:ph type="dt" sz="half" idx="10"/>
          </p:nvPr>
        </p:nvSpPr>
        <p:spPr/>
        <p:txBody>
          <a:bodyPr/>
          <a:lstStyle/>
          <a:p>
            <a:fld id="{2E82F73D-2382-4D3E-926B-4BC1D670EE55}" type="datetimeFigureOut">
              <a:rPr lang="en-US" smtClean="0"/>
              <a:t>9/26/2023</a:t>
            </a:fld>
            <a:endParaRPr lang="en-US" dirty="0"/>
          </a:p>
        </p:txBody>
      </p:sp>
      <p:sp>
        <p:nvSpPr>
          <p:cNvPr id="4" name="Footer Placeholder 3">
            <a:extLst>
              <a:ext uri="{FF2B5EF4-FFF2-40B4-BE49-F238E27FC236}">
                <a16:creationId xmlns:a16="http://schemas.microsoft.com/office/drawing/2014/main" id="{9DC83175-0D13-4465-BCEB-76E50FD7240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9A700BD-2797-40E6-BF99-9624D2C0643D}"/>
              </a:ext>
            </a:extLst>
          </p:cNvPr>
          <p:cNvSpPr>
            <a:spLocks noGrp="1"/>
          </p:cNvSpPr>
          <p:nvPr>
            <p:ph type="sldNum" sz="quarter" idx="12"/>
          </p:nvPr>
        </p:nvSpPr>
        <p:spPr/>
        <p:txBody>
          <a:bodyPr/>
          <a:lstStyle/>
          <a:p>
            <a:fld id="{A3C32BE5-F3FA-4D50-8AA0-41EC95F25435}" type="slidenum">
              <a:rPr lang="en-US" smtClean="0"/>
              <a:t>‹#›</a:t>
            </a:fld>
            <a:endParaRPr lang="en-US" dirty="0"/>
          </a:p>
        </p:txBody>
      </p:sp>
    </p:spTree>
    <p:extLst>
      <p:ext uri="{BB962C8B-B14F-4D97-AF65-F5344CB8AC3E}">
        <p14:creationId xmlns:p14="http://schemas.microsoft.com/office/powerpoint/2010/main" val="92427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408CCE-2788-4CD4-9DC0-61D32A92F581}"/>
              </a:ext>
            </a:extLst>
          </p:cNvPr>
          <p:cNvSpPr>
            <a:spLocks noGrp="1"/>
          </p:cNvSpPr>
          <p:nvPr>
            <p:ph type="dt" sz="half" idx="10"/>
          </p:nvPr>
        </p:nvSpPr>
        <p:spPr/>
        <p:txBody>
          <a:bodyPr/>
          <a:lstStyle/>
          <a:p>
            <a:fld id="{2E82F73D-2382-4D3E-926B-4BC1D670EE55}" type="datetimeFigureOut">
              <a:rPr lang="en-US" smtClean="0"/>
              <a:t>9/26/2023</a:t>
            </a:fld>
            <a:endParaRPr lang="en-US" dirty="0"/>
          </a:p>
        </p:txBody>
      </p:sp>
      <p:sp>
        <p:nvSpPr>
          <p:cNvPr id="3" name="Footer Placeholder 2">
            <a:extLst>
              <a:ext uri="{FF2B5EF4-FFF2-40B4-BE49-F238E27FC236}">
                <a16:creationId xmlns:a16="http://schemas.microsoft.com/office/drawing/2014/main" id="{B95E2C38-8D40-48DE-96A2-4F3DFBAB58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C95070B-8B13-4B78-9052-DA0776543D01}"/>
              </a:ext>
            </a:extLst>
          </p:cNvPr>
          <p:cNvSpPr>
            <a:spLocks noGrp="1"/>
          </p:cNvSpPr>
          <p:nvPr>
            <p:ph type="sldNum" sz="quarter" idx="12"/>
          </p:nvPr>
        </p:nvSpPr>
        <p:spPr/>
        <p:txBody>
          <a:bodyPr/>
          <a:lstStyle/>
          <a:p>
            <a:fld id="{A3C32BE5-F3FA-4D50-8AA0-41EC95F25435}" type="slidenum">
              <a:rPr lang="en-US" smtClean="0"/>
              <a:t>‹#›</a:t>
            </a:fld>
            <a:endParaRPr lang="en-US" dirty="0"/>
          </a:p>
        </p:txBody>
      </p:sp>
    </p:spTree>
    <p:extLst>
      <p:ext uri="{BB962C8B-B14F-4D97-AF65-F5344CB8AC3E}">
        <p14:creationId xmlns:p14="http://schemas.microsoft.com/office/powerpoint/2010/main" val="94444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3C4C-2FE9-49A8-8F80-330AC4D73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6639E4-063B-42AA-8B56-C8832267B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4A407-05D3-41F4-86E4-1F0AECA42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E50250-898D-48A0-9AF0-EC2CAC46663D}"/>
              </a:ext>
            </a:extLst>
          </p:cNvPr>
          <p:cNvSpPr>
            <a:spLocks noGrp="1"/>
          </p:cNvSpPr>
          <p:nvPr>
            <p:ph type="dt" sz="half" idx="10"/>
          </p:nvPr>
        </p:nvSpPr>
        <p:spPr/>
        <p:txBody>
          <a:bodyPr/>
          <a:lstStyle/>
          <a:p>
            <a:fld id="{2E82F73D-2382-4D3E-926B-4BC1D670EE55}" type="datetimeFigureOut">
              <a:rPr lang="en-US" smtClean="0"/>
              <a:t>9/26/2023</a:t>
            </a:fld>
            <a:endParaRPr lang="en-US" dirty="0"/>
          </a:p>
        </p:txBody>
      </p:sp>
      <p:sp>
        <p:nvSpPr>
          <p:cNvPr id="6" name="Footer Placeholder 5">
            <a:extLst>
              <a:ext uri="{FF2B5EF4-FFF2-40B4-BE49-F238E27FC236}">
                <a16:creationId xmlns:a16="http://schemas.microsoft.com/office/drawing/2014/main" id="{4388284D-8C0F-4F07-8283-D125F61480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CDE3BC-C240-4DDF-9613-E79D501BD4DE}"/>
              </a:ext>
            </a:extLst>
          </p:cNvPr>
          <p:cNvSpPr>
            <a:spLocks noGrp="1"/>
          </p:cNvSpPr>
          <p:nvPr>
            <p:ph type="sldNum" sz="quarter" idx="12"/>
          </p:nvPr>
        </p:nvSpPr>
        <p:spPr/>
        <p:txBody>
          <a:bodyPr/>
          <a:lstStyle/>
          <a:p>
            <a:fld id="{A3C32BE5-F3FA-4D50-8AA0-41EC95F25435}" type="slidenum">
              <a:rPr lang="en-US" smtClean="0"/>
              <a:t>‹#›</a:t>
            </a:fld>
            <a:endParaRPr lang="en-US" dirty="0"/>
          </a:p>
        </p:txBody>
      </p:sp>
    </p:spTree>
    <p:extLst>
      <p:ext uri="{BB962C8B-B14F-4D97-AF65-F5344CB8AC3E}">
        <p14:creationId xmlns:p14="http://schemas.microsoft.com/office/powerpoint/2010/main" val="30101291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5634E9-2B47-7C53-D4E9-B85D623FE8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2689EA-DBB6-8098-E9FC-1C404C4515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1F070-CC1F-A6A5-6E95-143042F68D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1C310-35E3-43A0-BE3D-C93275EE7AE3}" type="datetimeFigureOut">
              <a:rPr lang="en-US" smtClean="0"/>
              <a:t>9/26/2023</a:t>
            </a:fld>
            <a:endParaRPr lang="en-US"/>
          </a:p>
        </p:txBody>
      </p:sp>
      <p:sp>
        <p:nvSpPr>
          <p:cNvPr id="5" name="Footer Placeholder 4">
            <a:extLst>
              <a:ext uri="{FF2B5EF4-FFF2-40B4-BE49-F238E27FC236}">
                <a16:creationId xmlns:a16="http://schemas.microsoft.com/office/drawing/2014/main" id="{1096F26B-ED4D-83C5-0DD4-55F5C6ED4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36DB20-F62C-6112-C6B2-DDDA8B8E1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2611-FC0A-41AC-A5B6-AC049A3B13FF}" type="slidenum">
              <a:rPr lang="en-US" smtClean="0"/>
              <a:t>‹#›</a:t>
            </a:fld>
            <a:endParaRPr lang="en-US"/>
          </a:p>
        </p:txBody>
      </p:sp>
    </p:spTree>
    <p:extLst>
      <p:ext uri="{BB962C8B-B14F-4D97-AF65-F5344CB8AC3E}">
        <p14:creationId xmlns:p14="http://schemas.microsoft.com/office/powerpoint/2010/main" val="245908379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E6F62-C47E-44EB-88CC-65F831C34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D4F525-0FD0-4CC9-8DB1-F85278F5D9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A96F1-5A7B-4C53-9D17-3D19B0FB76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2F73D-2382-4D3E-926B-4BC1D670EE55}" type="datetimeFigureOut">
              <a:rPr lang="en-US" smtClean="0"/>
              <a:t>9/26/2023</a:t>
            </a:fld>
            <a:endParaRPr lang="en-US" dirty="0"/>
          </a:p>
        </p:txBody>
      </p:sp>
      <p:sp>
        <p:nvSpPr>
          <p:cNvPr id="5" name="Footer Placeholder 4">
            <a:extLst>
              <a:ext uri="{FF2B5EF4-FFF2-40B4-BE49-F238E27FC236}">
                <a16:creationId xmlns:a16="http://schemas.microsoft.com/office/drawing/2014/main" id="{1B286636-7EC9-4CD0-9A90-9A2FA0FF2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4D28C4-81B4-43DB-96A1-4BD2FEC0C7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32BE5-F3FA-4D50-8AA0-41EC95F25435}" type="slidenum">
              <a:rPr lang="en-US" smtClean="0"/>
              <a:t>‹#›</a:t>
            </a:fld>
            <a:endParaRPr lang="en-US" dirty="0"/>
          </a:p>
        </p:txBody>
      </p:sp>
    </p:spTree>
    <p:extLst>
      <p:ext uri="{BB962C8B-B14F-4D97-AF65-F5344CB8AC3E}">
        <p14:creationId xmlns:p14="http://schemas.microsoft.com/office/powerpoint/2010/main" val="206423332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3BF70D-BB2E-43F1-AA24-276D66D5F817}"/>
              </a:ext>
            </a:extLst>
          </p:cNvPr>
          <p:cNvSpPr txBox="1">
            <a:spLocks/>
          </p:cNvSpPr>
          <p:nvPr/>
        </p:nvSpPr>
        <p:spPr>
          <a:xfrm>
            <a:off x="933975" y="2066317"/>
            <a:ext cx="10042124" cy="15027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400" b="0" i="0" kern="1200" spc="500" baseline="0">
                <a:solidFill>
                  <a:schemeClr val="tx1"/>
                </a:solidFill>
                <a:latin typeface="Saira ExtraCondensed Light" pitchFamily="2" charset="77"/>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600" b="0" i="0" u="none" strike="noStrike" kern="1200" cap="none" spc="500" normalizeH="0" baseline="0" noProof="0" dirty="0">
                <a:ln>
                  <a:noFill/>
                </a:ln>
                <a:solidFill>
                  <a:srgbClr val="1D4F91"/>
                </a:solidFill>
                <a:effectLst/>
                <a:uLnTx/>
                <a:uFillTx/>
                <a:latin typeface="Saira ExtraCondensed Light" pitchFamily="2" charset="77"/>
                <a:ea typeface="+mj-ea"/>
                <a:cs typeface="+mj-cs"/>
              </a:rPr>
              <a:t>ACCOUNTING CAN TAKE</a:t>
            </a:r>
          </a:p>
        </p:txBody>
      </p:sp>
      <p:sp>
        <p:nvSpPr>
          <p:cNvPr id="6" name="Subtitle 2">
            <a:extLst>
              <a:ext uri="{FF2B5EF4-FFF2-40B4-BE49-F238E27FC236}">
                <a16:creationId xmlns:a16="http://schemas.microsoft.com/office/drawing/2014/main" id="{3FB5A74C-33DF-419A-9A09-2060440C5D10}"/>
              </a:ext>
            </a:extLst>
          </p:cNvPr>
          <p:cNvSpPr txBox="1">
            <a:spLocks/>
          </p:cNvSpPr>
          <p:nvPr/>
        </p:nvSpPr>
        <p:spPr>
          <a:xfrm>
            <a:off x="1724572" y="538835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spc="100" baseline="0">
                <a:solidFill>
                  <a:schemeClr val="tx1"/>
                </a:solidFill>
                <a:latin typeface="Saira ExtraCondensed" panose="00000508000000000000" pitchFamily="2" charset="0"/>
                <a:ea typeface="Zilla Slab" pitchFamily="2" charset="7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Zilla Slab" pitchFamily="2" charset="77"/>
                <a:ea typeface="Zilla Slab" pitchFamily="2" charset="7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Zilla Slab" pitchFamily="2" charset="77"/>
                <a:ea typeface="Zilla Slab" pitchFamily="2" charset="7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Zilla Slab" pitchFamily="2" charset="77"/>
                <a:ea typeface="Zilla Slab" pitchFamily="2" charset="7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Zilla Slab" pitchFamily="2" charset="77"/>
                <a:ea typeface="Zilla Slab" pitchFamily="2" charset="7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100" normalizeH="0" baseline="0" noProof="0" dirty="0">
                <a:ln>
                  <a:noFill/>
                </a:ln>
                <a:solidFill>
                  <a:srgbClr val="1D4F91"/>
                </a:solidFill>
                <a:effectLst/>
                <a:highlight>
                  <a:srgbClr val="FFFF00"/>
                </a:highlight>
                <a:uLnTx/>
                <a:uFillTx/>
                <a:latin typeface="Saira ExtraCondensed" panose="00000508000000000000" pitchFamily="2" charset="0"/>
                <a:ea typeface="Zilla Slab" pitchFamily="2" charset="77"/>
                <a:cs typeface="+mn-cs"/>
              </a:rPr>
              <a:t>(SPEAKER NAME)  |  (COMPANY)  | (TITLE)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100" normalizeH="0" baseline="0" noProof="0" dirty="0">
                <a:ln>
                  <a:noFill/>
                </a:ln>
                <a:solidFill>
                  <a:srgbClr val="1D4F91"/>
                </a:solidFill>
                <a:effectLst/>
                <a:highlight>
                  <a:srgbClr val="FFFF00"/>
                </a:highlight>
                <a:uLnTx/>
                <a:uFillTx/>
                <a:latin typeface="Saira ExtraCondensed" panose="00000508000000000000" pitchFamily="2" charset="0"/>
                <a:ea typeface="Zilla Slab" pitchFamily="2" charset="77"/>
                <a:cs typeface="+mn-cs"/>
              </a:rPr>
              <a:t>(HIGH SCHOOL NAME/LOCATION)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100" normalizeH="0" baseline="0" noProof="0" dirty="0">
                <a:ln>
                  <a:noFill/>
                </a:ln>
                <a:solidFill>
                  <a:srgbClr val="1D4F91"/>
                </a:solidFill>
                <a:effectLst/>
                <a:highlight>
                  <a:srgbClr val="FFFF00"/>
                </a:highlight>
                <a:uLnTx/>
                <a:uFillTx/>
                <a:latin typeface="Saira ExtraCondensed" panose="00000508000000000000" pitchFamily="2" charset="0"/>
                <a:ea typeface="Zilla Slab" pitchFamily="2" charset="77"/>
                <a:cs typeface="+mn-cs"/>
              </a:rPr>
              <a:t>(DATE) </a:t>
            </a:r>
          </a:p>
        </p:txBody>
      </p:sp>
      <p:pic>
        <p:nvPicPr>
          <p:cNvPr id="4" name="Picture 3" descr="Logo&#10;&#10;Description automatically generated">
            <a:extLst>
              <a:ext uri="{FF2B5EF4-FFF2-40B4-BE49-F238E27FC236}">
                <a16:creationId xmlns:a16="http://schemas.microsoft.com/office/drawing/2014/main" id="{1AE94227-C84A-4927-97F9-59DE2814A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545" y="0"/>
            <a:ext cx="3142591" cy="1913909"/>
          </a:xfrm>
          <a:prstGeom prst="rect">
            <a:avLst/>
          </a:prstGeom>
        </p:spPr>
      </p:pic>
      <p:sp>
        <p:nvSpPr>
          <p:cNvPr id="3" name="TextBox 2">
            <a:extLst>
              <a:ext uri="{FF2B5EF4-FFF2-40B4-BE49-F238E27FC236}">
                <a16:creationId xmlns:a16="http://schemas.microsoft.com/office/drawing/2014/main" id="{AE49EBA8-060D-8B8F-A706-8CBFC0F36362}"/>
              </a:ext>
            </a:extLst>
          </p:cNvPr>
          <p:cNvSpPr txBox="1"/>
          <p:nvPr/>
        </p:nvSpPr>
        <p:spPr>
          <a:xfrm>
            <a:off x="1021931" y="4502601"/>
            <a:ext cx="6097348" cy="54784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500" normalizeH="0" baseline="0" noProof="0" dirty="0">
                <a:ln>
                  <a:noFill/>
                </a:ln>
                <a:solidFill>
                  <a:srgbClr val="1D4F91"/>
                </a:solidFill>
                <a:effectLst/>
                <a:uLnTx/>
                <a:uFillTx/>
                <a:latin typeface="Saira ExtraCondensed Light" pitchFamily="2" charset="77"/>
                <a:ea typeface="+mn-ea"/>
                <a:cs typeface="+mn-cs"/>
              </a:rPr>
              <a:t>WHERE DO YOU WANT TO GO?</a:t>
            </a:r>
          </a:p>
        </p:txBody>
      </p:sp>
      <p:sp>
        <p:nvSpPr>
          <p:cNvPr id="8" name="TextBox 7">
            <a:extLst>
              <a:ext uri="{FF2B5EF4-FFF2-40B4-BE49-F238E27FC236}">
                <a16:creationId xmlns:a16="http://schemas.microsoft.com/office/drawing/2014/main" id="{805CAD9D-820B-E8CF-8EA9-0E00FD37F4C4}"/>
              </a:ext>
            </a:extLst>
          </p:cNvPr>
          <p:cNvSpPr txBox="1"/>
          <p:nvPr/>
        </p:nvSpPr>
        <p:spPr>
          <a:xfrm>
            <a:off x="933975" y="3142871"/>
            <a:ext cx="842583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1D4F91"/>
                </a:solidFill>
                <a:effectLst/>
                <a:uLnTx/>
                <a:uFillTx/>
                <a:latin typeface="Saira ExtraCondensed Light" panose="00000408000000000000" pitchFamily="2" charset="0"/>
                <a:ea typeface="+mn-ea"/>
                <a:cs typeface="+mn-cs"/>
              </a:rPr>
              <a:t>YOU ANYWHERE…</a:t>
            </a:r>
          </a:p>
        </p:txBody>
      </p:sp>
    </p:spTree>
    <p:extLst>
      <p:ext uri="{BB962C8B-B14F-4D97-AF65-F5344CB8AC3E}">
        <p14:creationId xmlns:p14="http://schemas.microsoft.com/office/powerpoint/2010/main" val="1171473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1FB6B1-7E2E-813E-41AF-F330F469C24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8AE80D7-4D27-EBF0-FBB4-01F0EF67E3A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3235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89E597-693F-B7CC-5C70-175253F6D4D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56E0616-7D12-D7F5-EC0A-7B51B29CF23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0005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02605F-23DC-72FB-ACE6-ABFEC284949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23E53EB-49FD-B039-933C-5405336764C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5355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CAF81C-E826-FCCF-0744-03A10C08410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165BB56-87AA-C048-5452-438F3DF7218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3750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3AE480A-6C8F-A57C-A5A7-265EE2A0BF1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FE9BE32-61A0-761C-111C-614F24C61ED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3867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88AC53-8EBC-9C3E-44A2-AA86718E75F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D93F541-0C3D-02FE-A736-63E128F181C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66489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9DF41FA-8DD6-7DAC-126B-8ED577270D04}"/>
              </a:ext>
            </a:extLst>
          </p:cNvPr>
          <p:cNvSpPr>
            <a:spLocks noGrp="1"/>
          </p:cNvSpPr>
          <p:nvPr>
            <p:ph type="title"/>
          </p:nvPr>
        </p:nvSpPr>
        <p:spPr/>
        <p:txBody>
          <a:bodyPr/>
          <a:lstStyle/>
          <a:p>
            <a:r>
              <a:rPr lang="en-US" sz="3700"/>
              <a:t>WHY YOU SHOULD CONSIDER ACCOUNTING</a:t>
            </a:r>
            <a:endParaRPr lang="en-US" sz="3700" dirty="0"/>
          </a:p>
        </p:txBody>
      </p:sp>
      <p:pic>
        <p:nvPicPr>
          <p:cNvPr id="3" name="Picture 2">
            <a:extLst>
              <a:ext uri="{FF2B5EF4-FFF2-40B4-BE49-F238E27FC236}">
                <a16:creationId xmlns:a16="http://schemas.microsoft.com/office/drawing/2014/main" id="{56C7F959-DEA9-29CE-0EE6-F58928C4E6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1519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D27628-DE54-2893-2B84-5F1581261A14}"/>
              </a:ext>
            </a:extLst>
          </p:cNvPr>
          <p:cNvSpPr>
            <a:spLocks noGrp="1"/>
          </p:cNvSpPr>
          <p:nvPr>
            <p:ph type="title"/>
          </p:nvPr>
        </p:nvSpPr>
        <p:spPr/>
        <p:txBody>
          <a:bodyPr/>
          <a:lstStyle/>
          <a:p>
            <a:r>
              <a:rPr lang="en-US" sz="3700"/>
              <a:t>WHERE YOU CAN WORK AS A CPA </a:t>
            </a:r>
            <a:endParaRPr lang="en-US" sz="3700" dirty="0"/>
          </a:p>
        </p:txBody>
      </p:sp>
      <p:pic>
        <p:nvPicPr>
          <p:cNvPr id="3" name="Picture 2">
            <a:extLst>
              <a:ext uri="{FF2B5EF4-FFF2-40B4-BE49-F238E27FC236}">
                <a16:creationId xmlns:a16="http://schemas.microsoft.com/office/drawing/2014/main" id="{205B9DB1-38A9-17F2-8B0D-0ACBCC5E946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63298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FA77CF-E937-07B8-4E8D-DF35BC308F6D}"/>
              </a:ext>
            </a:extLst>
          </p:cNvPr>
          <p:cNvSpPr>
            <a:spLocks noGrp="1"/>
          </p:cNvSpPr>
          <p:nvPr>
            <p:ph type="title"/>
          </p:nvPr>
        </p:nvSpPr>
        <p:spPr/>
        <p:txBody>
          <a:bodyPr/>
          <a:lstStyle/>
          <a:p>
            <a:r>
              <a:rPr lang="en-US" b="1" spc="100">
                <a:solidFill>
                  <a:srgbClr val="1D4F91"/>
                </a:solidFill>
                <a:latin typeface="Saira ExtraCondensed" panose="00000508000000000000" pitchFamily="2" charset="0"/>
                <a:ea typeface="Roboto"/>
                <a:cs typeface="Roboto"/>
              </a:rPr>
              <a:t>Accountant or CPA – what's the difference?</a:t>
            </a:r>
            <a:endParaRPr lang="en-US" b="1" spc="100" dirty="0">
              <a:solidFill>
                <a:srgbClr val="1D4F91"/>
              </a:solidFill>
              <a:latin typeface="Saira ExtraCondensed" panose="00000508000000000000" pitchFamily="2" charset="0"/>
              <a:ea typeface="Roboto"/>
              <a:cs typeface="Roboto"/>
            </a:endParaRPr>
          </a:p>
        </p:txBody>
      </p:sp>
      <p:pic>
        <p:nvPicPr>
          <p:cNvPr id="3" name="Picture 2">
            <a:extLst>
              <a:ext uri="{FF2B5EF4-FFF2-40B4-BE49-F238E27FC236}">
                <a16:creationId xmlns:a16="http://schemas.microsoft.com/office/drawing/2014/main" id="{0B0FFA01-D40B-EE47-5451-796256CD4BF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1786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7E144A5-7A18-8BD0-B0C6-9FBA7451721A}"/>
              </a:ext>
            </a:extLst>
          </p:cNvPr>
          <p:cNvSpPr>
            <a:spLocks noGrp="1"/>
          </p:cNvSpPr>
          <p:nvPr>
            <p:ph type="title"/>
          </p:nvPr>
        </p:nvSpPr>
        <p:spPr/>
        <p:txBody>
          <a:bodyPr>
            <a:normAutofit fontScale="90000"/>
          </a:bodyPr>
          <a:lstStyle/>
          <a:p>
            <a:pPr defTabSz="914400"/>
            <a:r>
              <a:rPr lang="en-US" sz="3600" b="1" spc="100">
                <a:solidFill>
                  <a:srgbClr val="1D4F91"/>
                </a:solidFill>
                <a:latin typeface="Saira ExtraCondensed" panose="00000508000000000000" pitchFamily="2" charset="0"/>
                <a:ea typeface="Roboto" panose="02000000000000000000" pitchFamily="2" charset="0"/>
                <a:cs typeface="Roboto" panose="02000000000000000000" pitchFamily="2" charset="0"/>
              </a:rPr>
              <a:t>San Francisco</a:t>
            </a:r>
            <a:br>
              <a:rPr lang="en-US" sz="3600">
                <a:solidFill>
                  <a:srgbClr val="1D4F91"/>
                </a:solidFill>
                <a:latin typeface="Roboto" panose="02000000000000000000" pitchFamily="2" charset="0"/>
                <a:ea typeface="Roboto" panose="02000000000000000000" pitchFamily="2" charset="0"/>
                <a:cs typeface="Roboto" panose="02000000000000000000" pitchFamily="2" charset="0"/>
              </a:rPr>
            </a:br>
            <a:br>
              <a:rPr lang="en-US" sz="3600">
                <a:solidFill>
                  <a:srgbClr val="1D4F91"/>
                </a:solidFill>
                <a:latin typeface="Zilla Slab" pitchFamily="2" charset="0"/>
                <a:ea typeface="Zilla Slab" pitchFamily="2" charset="0"/>
                <a:cs typeface="Roboto" panose="02000000000000000000" pitchFamily="2" charset="0"/>
              </a:rPr>
            </a:br>
            <a:r>
              <a:rPr lang="en-US" sz="2000">
                <a:solidFill>
                  <a:srgbClr val="1D4F91"/>
                </a:solidFill>
                <a:latin typeface="Zilla Slab" pitchFamily="2" charset="0"/>
                <a:ea typeface="Zilla Slab" pitchFamily="2" charset="0"/>
                <a:cs typeface="Roboto" panose="02000000000000000000" pitchFamily="2" charset="0"/>
              </a:rPr>
              <a:t>Senior Manager - $226,125</a:t>
            </a:r>
            <a:br>
              <a:rPr lang="en-US" sz="2000">
                <a:solidFill>
                  <a:srgbClr val="1D4F91"/>
                </a:solidFill>
                <a:latin typeface="Zilla Slab" pitchFamily="2" charset="0"/>
                <a:ea typeface="Zilla Slab" pitchFamily="2" charset="0"/>
                <a:cs typeface="Roboto" panose="02000000000000000000" pitchFamily="2" charset="0"/>
              </a:rPr>
            </a:br>
            <a:r>
              <a:rPr lang="en-US" sz="2000">
                <a:solidFill>
                  <a:srgbClr val="1D4F91"/>
                </a:solidFill>
                <a:latin typeface="Zilla Slab" pitchFamily="2" charset="0"/>
                <a:ea typeface="Zilla Slab" pitchFamily="2" charset="0"/>
                <a:cs typeface="Roboto" panose="02000000000000000000" pitchFamily="2" charset="0"/>
              </a:rPr>
              <a:t>Manager - $153,900</a:t>
            </a:r>
            <a:br>
              <a:rPr lang="en-US" sz="2000">
                <a:solidFill>
                  <a:srgbClr val="1D4F91"/>
                </a:solidFill>
                <a:latin typeface="Zilla Slab" pitchFamily="2" charset="0"/>
                <a:ea typeface="Zilla Slab" pitchFamily="2" charset="0"/>
                <a:cs typeface="Roboto" panose="02000000000000000000" pitchFamily="2" charset="0"/>
              </a:rPr>
            </a:br>
            <a:r>
              <a:rPr lang="en-US" sz="2000">
                <a:solidFill>
                  <a:srgbClr val="1D4F91"/>
                </a:solidFill>
                <a:latin typeface="Zilla Slab" pitchFamily="2" charset="0"/>
                <a:ea typeface="Zilla Slab" pitchFamily="2" charset="0"/>
                <a:cs typeface="Roboto" panose="02000000000000000000" pitchFamily="2" charset="0"/>
              </a:rPr>
              <a:t>Associate - $92,813</a:t>
            </a:r>
            <a:endParaRPr lang="en-US" sz="2000" dirty="0">
              <a:solidFill>
                <a:srgbClr val="1D4F91"/>
              </a:solidFill>
              <a:latin typeface="Zilla Slab" pitchFamily="2" charset="0"/>
              <a:ea typeface="Zilla Slab" pitchFamily="2" charset="0"/>
              <a:cs typeface="Roboto" panose="02000000000000000000" pitchFamily="2" charset="0"/>
            </a:endParaRPr>
          </a:p>
        </p:txBody>
      </p:sp>
      <p:pic>
        <p:nvPicPr>
          <p:cNvPr id="3" name="Picture 2">
            <a:extLst>
              <a:ext uri="{FF2B5EF4-FFF2-40B4-BE49-F238E27FC236}">
                <a16:creationId xmlns:a16="http://schemas.microsoft.com/office/drawing/2014/main" id="{39A6E590-AA27-5FD7-65DE-E99001E4560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0137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6380B12-5C76-79CB-B990-FAB9DBC18BBF}"/>
              </a:ext>
            </a:extLst>
          </p:cNvPr>
          <p:cNvSpPr>
            <a:spLocks noGrp="1"/>
          </p:cNvSpPr>
          <p:nvPr>
            <p:ph type="title"/>
          </p:nvPr>
        </p:nvSpPr>
        <p:spPr/>
        <p:txBody>
          <a:bodyPr/>
          <a:lstStyle/>
          <a:p>
            <a:r>
              <a:rPr lang="en-US" sz="3700"/>
              <a:t>WELCOME &amp; ABOUT ME</a:t>
            </a:r>
            <a:endParaRPr lang="en-US" sz="3700" dirty="0"/>
          </a:p>
        </p:txBody>
      </p:sp>
      <p:pic>
        <p:nvPicPr>
          <p:cNvPr id="3" name="Picture 2">
            <a:extLst>
              <a:ext uri="{FF2B5EF4-FFF2-40B4-BE49-F238E27FC236}">
                <a16:creationId xmlns:a16="http://schemas.microsoft.com/office/drawing/2014/main" id="{547AAD09-186C-15B8-D2D2-348EBCF25AF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63141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1A8D228-2958-7F02-0824-A3E1820785CB}"/>
              </a:ext>
            </a:extLst>
          </p:cNvPr>
          <p:cNvSpPr>
            <a:spLocks noGrp="1"/>
          </p:cNvSpPr>
          <p:nvPr>
            <p:ph type="title"/>
          </p:nvPr>
        </p:nvSpPr>
        <p:spPr/>
        <p:txBody>
          <a:bodyPr/>
          <a:lstStyle/>
          <a:p>
            <a:r>
              <a:rPr lang="en-US" sz="3700"/>
              <a:t>HELPFUL QUALITIES AND SKILLS</a:t>
            </a:r>
            <a:endParaRPr lang="en-US" sz="3700" dirty="0"/>
          </a:p>
        </p:txBody>
      </p:sp>
      <p:pic>
        <p:nvPicPr>
          <p:cNvPr id="3" name="Picture 2">
            <a:extLst>
              <a:ext uri="{FF2B5EF4-FFF2-40B4-BE49-F238E27FC236}">
                <a16:creationId xmlns:a16="http://schemas.microsoft.com/office/drawing/2014/main" id="{A10AB49B-99BE-88CA-B156-EB6C883E187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70779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7A1279-BAEE-9396-30CA-D17A99CBC8A8}"/>
              </a:ext>
            </a:extLst>
          </p:cNvPr>
          <p:cNvSpPr>
            <a:spLocks noGrp="1"/>
          </p:cNvSpPr>
          <p:nvPr>
            <p:ph type="title"/>
          </p:nvPr>
        </p:nvSpPr>
        <p:spPr/>
        <p:txBody>
          <a:bodyPr/>
          <a:lstStyle/>
          <a:p>
            <a:pPr>
              <a:lnSpc>
                <a:spcPct val="100000"/>
              </a:lnSpc>
            </a:pPr>
            <a:r>
              <a:rPr lang="en-US" kern="1200">
                <a:solidFill>
                  <a:srgbClr val="1D4F91"/>
                </a:solidFill>
                <a:latin typeface="Saira ExtraCondensed" panose="00000508000000000000" pitchFamily="2" charset="0"/>
                <a:ea typeface="Roboto" panose="02000000000000000000" pitchFamily="2" charset="0"/>
              </a:rPr>
              <a:t>Could accounting be right for you?</a:t>
            </a:r>
            <a:endParaRPr lang="en-US" kern="1200" dirty="0">
              <a:solidFill>
                <a:srgbClr val="1D4F91"/>
              </a:solidFill>
              <a:latin typeface="Saira ExtraCondensed" panose="00000508000000000000" pitchFamily="2" charset="0"/>
              <a:ea typeface="Roboto" panose="02000000000000000000" pitchFamily="2" charset="0"/>
            </a:endParaRPr>
          </a:p>
        </p:txBody>
      </p:sp>
      <p:pic>
        <p:nvPicPr>
          <p:cNvPr id="3" name="Picture 2">
            <a:extLst>
              <a:ext uri="{FF2B5EF4-FFF2-40B4-BE49-F238E27FC236}">
                <a16:creationId xmlns:a16="http://schemas.microsoft.com/office/drawing/2014/main" id="{F991F515-1EE2-31F3-8FE9-D64C09D0BF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32053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197BB46-BAE9-5BA5-0DA2-F18017930E2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6065392-15DA-90DF-2BDB-7A297839B22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7549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395849-E066-BB1D-897A-08C91D89C6F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37F2D9F-AEF6-BB6D-3044-0CDA3BBAEDC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4926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A92E4B-58DE-12D3-9BF6-2CFB4848A36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08F2E84-D427-4D5D-4A21-5E8AD454539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18693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1DC6C5-452B-0E51-8251-6ED43628881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3E510FC-9168-637A-A2B7-450F17D160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0414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47F350-B5F1-1A2D-C642-0B2946883F7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858DE5F-675A-CDD4-B658-99F83FF96DC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28667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6DF71B-E3A6-A6EF-819E-D79FB0B8607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8D54835-EE7A-BE7C-90E0-E36FEE4BB8F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93842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8E796D-185A-314F-62DF-5CD92CB7DBB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7CE82D5-00C8-D85B-6A68-67E5316CA5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32140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A2DAE0-CF83-9349-6374-0C2A5A2D4AD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530A3A3-86C3-237D-AAAA-D9BABB79726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415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79AEC8E-64A0-664D-D3CD-F05618E135C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56CE9757-95E8-43D8-FA51-DECA5D9BEE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004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27BB17F-3C71-F800-879E-E7578DFED53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E915A0B-D99A-ECBF-9E94-3B751EA804A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680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80545A-BCB7-61D4-02BC-A36C1EB58C43}"/>
              </a:ext>
            </a:extLst>
          </p:cNvPr>
          <p:cNvSpPr>
            <a:spLocks noGrp="1"/>
          </p:cNvSpPr>
          <p:nvPr>
            <p:ph type="title"/>
          </p:nvPr>
        </p:nvSpPr>
        <p:spPr/>
        <p:txBody>
          <a:bodyPr/>
          <a:lstStyle/>
          <a:p>
            <a:r>
              <a:rPr lang="en-US" sz="3700"/>
              <a:t>WHY ACCOUNTING? WHAT DO THEY DO?</a:t>
            </a:r>
            <a:endParaRPr lang="en-US" sz="3700" dirty="0"/>
          </a:p>
        </p:txBody>
      </p:sp>
      <p:pic>
        <p:nvPicPr>
          <p:cNvPr id="3" name="Picture 2">
            <a:extLst>
              <a:ext uri="{FF2B5EF4-FFF2-40B4-BE49-F238E27FC236}">
                <a16:creationId xmlns:a16="http://schemas.microsoft.com/office/drawing/2014/main" id="{B9EC463B-B019-A8E4-F5A7-A6913C95F91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4261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2813D2-8CB4-44A5-4933-CCBEBAD27A5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C5C1228-199B-9B1C-C06B-5129251D46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13210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9327FE-77EE-EE70-3407-9582BAD4D71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958E515-0F61-0D46-F0CA-3335CAC95F3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9283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7E3C27-3974-8048-DB56-AC29A128DCC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7E2FE51-B1C4-087B-1C07-A696D3EFC32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7050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0EB3AB8-4542-55DA-4A4C-F1E95CBA2FE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CDD9B85-4890-C3AF-B861-DE1D48B0B2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70430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XCPA Brand">
      <a:dk1>
        <a:srgbClr val="1D4F91"/>
      </a:dk1>
      <a:lt1>
        <a:srgbClr val="FFFFFF"/>
      </a:lt1>
      <a:dk2>
        <a:srgbClr val="1D4F91"/>
      </a:dk2>
      <a:lt2>
        <a:srgbClr val="FEFFFF"/>
      </a:lt2>
      <a:accent1>
        <a:srgbClr val="41B6E6"/>
      </a:accent1>
      <a:accent2>
        <a:srgbClr val="FF6900"/>
      </a:accent2>
      <a:accent3>
        <a:srgbClr val="00816D"/>
      </a:accent3>
      <a:accent4>
        <a:srgbClr val="910048"/>
      </a:accent4>
      <a:accent5>
        <a:srgbClr val="1D4F91"/>
      </a:accent5>
      <a:accent6>
        <a:srgbClr val="41B6E6"/>
      </a:accent6>
      <a:hlink>
        <a:srgbClr val="1D4F91"/>
      </a:hlink>
      <a:folHlink>
        <a:srgbClr val="41B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D531AFEB56F4B98BB693256DF8805" ma:contentTypeVersion="36" ma:contentTypeDescription="Create a new document." ma:contentTypeScope="" ma:versionID="ff9be31307f2b36930e62327f782c9e1">
  <xsd:schema xmlns:xsd="http://www.w3.org/2001/XMLSchema" xmlns:xs="http://www.w3.org/2001/XMLSchema" xmlns:p="http://schemas.microsoft.com/office/2006/metadata/properties" xmlns:ns1="http://schemas.microsoft.com/sharepoint/v3" xmlns:ns2="6f9029af-79dc-4055-bcba-4469678e618e" xmlns:ns3="efe7f7fc-ba36-4043-864b-d9cb430c50c6" targetNamespace="http://schemas.microsoft.com/office/2006/metadata/properties" ma:root="true" ma:fieldsID="77ec774465b0dd859be4c23199d5da22" ns1:_="" ns2:_="" ns3:_="">
    <xsd:import namespace="http://schemas.microsoft.com/sharepoint/v3"/>
    <xsd:import namespace="6f9029af-79dc-4055-bcba-4469678e618e"/>
    <xsd:import namespace="efe7f7fc-ba36-4043-864b-d9cb430c50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OCR" minOccurs="0"/>
                <xsd:element ref="ns2:MediaServiceEventHashCode" minOccurs="0"/>
                <xsd:element ref="ns2:MediaServiceGenerationTime" minOccurs="0"/>
                <xsd:element ref="ns2:Notes" minOccurs="0"/>
                <xsd:element ref="ns2:MediaServiceAutoKeyPoints" minOccurs="0"/>
                <xsd:element ref="ns2:MediaServiceKeyPoints" minOccurs="0"/>
                <xsd:element ref="ns2:Location" minOccurs="0"/>
                <xsd:element ref="ns2:MediaLengthInSeconds" minOccurs="0"/>
                <xsd:element ref="ns3:TaxCatchAll" minOccurs="0"/>
                <xsd:element ref="ns2:lcf76f155ced4ddcb4097134ff3c332f" minOccurs="0"/>
                <xsd:element ref="ns2:MediaServiceObjectDetectorVersions" minOccurs="0"/>
                <xsd:element ref="ns2:FileOwner" minOccurs="0"/>
                <xsd:element ref="ns2:Publish" minOccurs="0"/>
                <xsd:element ref="ns2:Status" minOccurs="0"/>
                <xsd:element ref="ns2:_Flow_SignoffStatus" minOccurs="0"/>
                <xsd:element ref="ns2:Du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9029af-79dc-4055-bcba-4469678e618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Notes" ma:index="20" nillable="true" ma:displayName="Notes" ma:format="Dropdown" ma:internalName="Notes">
      <xsd:simpleType>
        <xsd:restriction base="dms:Text">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ocation" ma:index="23" nillable="true" ma:displayName="Location" ma:description="El Paso" ma:format="Image" ma:internalName="Location">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62454819-93c7-4a6d-9040-8aa950df92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FileOwner" ma:index="29" nillable="true" ma:displayName="Assigned To" ma:description="Select the person(s) taking ownership of this file or folder.  " ma:format="Dropdown" ma:list="UserInfo" ma:SharePointGroup="0" ma:internalName="File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 ma:index="30" nillable="true" ma:displayName="Publish" ma:default="1" ma:format="Dropdown" ma:internalName="Publish">
      <xsd:simpleType>
        <xsd:restriction base="dms:Boolean"/>
      </xsd:simpleType>
    </xsd:element>
    <xsd:element name="Status" ma:index="31" nillable="true" ma:displayName="Status" ma:description="Select the status of this file or folder." ma:format="Dropdown" ma:internalName="Status">
      <xsd:simpleType>
        <xsd:restriction base="dms:Choice">
          <xsd:enumeration value="Ready"/>
          <xsd:enumeration value="Actively Managed"/>
          <xsd:enumeration value="Work In Progress"/>
          <xsd:enumeration value="Needs Review"/>
        </xsd:restriction>
      </xsd:simpleType>
    </xsd:element>
    <xsd:element name="_Flow_SignoffStatus" ma:index="32" nillable="true" ma:displayName="Sign-off status" ma:internalName="Sign_x002d_off_x0020_status">
      <xsd:simpleType>
        <xsd:restriction base="dms:Text"/>
      </xsd:simpleType>
    </xsd:element>
    <xsd:element name="DueDate" ma:index="33" nillable="true" ma:displayName="Due Date" ma:format="DateOnly" ma:internalName="Du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e7f7fc-ba36-4043-864b-d9cb430c50c6"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0b42a29-5bbb-4c70-b85f-f2086d727af3}" ma:internalName="TaxCatchAll" ma:showField="CatchAllData" ma:web="efe7f7fc-ba36-4043-864b-d9cb430c50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FileOwner xmlns="6f9029af-79dc-4055-bcba-4469678e618e">
      <UserInfo>
        <DisplayName/>
        <AccountId xsi:nil="true"/>
        <AccountType/>
      </UserInfo>
    </FileOwner>
    <Status xmlns="6f9029af-79dc-4055-bcba-4469678e618e" xsi:nil="true"/>
    <Location xmlns="6f9029af-79dc-4055-bcba-4469678e618e">
      <Url xsi:nil="true"/>
      <Description xsi:nil="true"/>
    </Location>
    <Notes xmlns="6f9029af-79dc-4055-bcba-4469678e618e" xsi:nil="true"/>
    <_ip_UnifiedCompliancePolicyProperties xmlns="http://schemas.microsoft.com/sharepoint/v3" xsi:nil="true"/>
    <DueDate xmlns="6f9029af-79dc-4055-bcba-4469678e618e" xsi:nil="true"/>
    <Publish xmlns="6f9029af-79dc-4055-bcba-4469678e618e">true</Publish>
    <TaxCatchAll xmlns="efe7f7fc-ba36-4043-864b-d9cb430c50c6" xsi:nil="true"/>
    <_Flow_SignoffStatus xmlns="6f9029af-79dc-4055-bcba-4469678e618e" xsi:nil="true"/>
    <lcf76f155ced4ddcb4097134ff3c332f xmlns="6f9029af-79dc-4055-bcba-4469678e61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1B7594-065F-4A05-8217-F30F64C66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9029af-79dc-4055-bcba-4469678e618e"/>
    <ds:schemaRef ds:uri="efe7f7fc-ba36-4043-864b-d9cb430c50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67C761-0E76-449B-AFC9-439E1E852EDD}">
  <ds:schemaRefs>
    <ds:schemaRef ds:uri="http://schemas.microsoft.com/sharepoint/v3/contenttype/forms"/>
  </ds:schemaRefs>
</ds:datastoreItem>
</file>

<file path=customXml/itemProps3.xml><?xml version="1.0" encoding="utf-8"?>
<ds:datastoreItem xmlns:ds="http://schemas.openxmlformats.org/officeDocument/2006/customXml" ds:itemID="{B6F53912-60CA-43BE-BC4A-96D5485C2E59}">
  <ds:schemaRefs>
    <ds:schemaRef ds:uri="http://schemas.microsoft.com/office/2006/metadata/properties"/>
    <ds:schemaRef ds:uri="http://schemas.microsoft.com/sharepoint/v3"/>
    <ds:schemaRef ds:uri="6f9029af-79dc-4055-bcba-4469678e618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efe7f7fc-ba36-4043-864b-d9cb430c50c6"/>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TotalTime>
  <Words>1930</Words>
  <Application>Microsoft Office PowerPoint</Application>
  <PresentationFormat>Widescreen</PresentationFormat>
  <Paragraphs>149</Paragraphs>
  <Slides>29</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-apple-system</vt:lpstr>
      <vt:lpstr>Arial</vt:lpstr>
      <vt:lpstr>Calibri</vt:lpstr>
      <vt:lpstr>Calibri Light</vt:lpstr>
      <vt:lpstr>Roboto</vt:lpstr>
      <vt:lpstr>Saira ExtraCondensed</vt:lpstr>
      <vt:lpstr>Saira ExtraCondensed Light</vt:lpstr>
      <vt:lpstr>Segoe UI</vt:lpstr>
      <vt:lpstr>Zilla Slab</vt:lpstr>
      <vt:lpstr>Office Theme</vt:lpstr>
      <vt:lpstr>1_Office Theme</vt:lpstr>
      <vt:lpstr>PowerPoint Presentation</vt:lpstr>
      <vt:lpstr>WELCOME &amp; ABOUT ME</vt:lpstr>
      <vt:lpstr>PowerPoint Presentation</vt:lpstr>
      <vt:lpstr>PowerPoint Presentation</vt:lpstr>
      <vt:lpstr>WHY ACCOUNTING? WHAT DO THEY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YOU SHOULD CONSIDER ACCOUNTING</vt:lpstr>
      <vt:lpstr>WHERE YOU CAN WORK AS A CPA </vt:lpstr>
      <vt:lpstr>Accountant or CPA – what's the difference?</vt:lpstr>
      <vt:lpstr>San Francisco  Senior Manager - $226,125 Manager - $153,900 Associate - $92,813</vt:lpstr>
      <vt:lpstr>HELPFUL QUALITIES AND SKILLS</vt:lpstr>
      <vt:lpstr>Could accounting be right for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Owen</dc:creator>
  <cp:lastModifiedBy>Kari Owen</cp:lastModifiedBy>
  <cp:revision>1</cp:revision>
  <dcterms:created xsi:type="dcterms:W3CDTF">2023-09-26T20:56:10Z</dcterms:created>
  <dcterms:modified xsi:type="dcterms:W3CDTF">2023-09-26T21:14:40Z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0x010100ACCD531AFEB56F4B98BB693256DF8805</vt:lpwstr>
  </property>
  <property fmtid="{D5CDD505-2E9C-101B-9397-08002B2CF9AE}" pid="3" name="MediaServiceImageTags">
    <vt:lpwstr/>
  </property>
</Properties>
</file>